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wtogeek.com/657464/how-to-install-a-windows-10-virtualbox-vm-on-macos/"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7ca56df0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7ca56df0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kv </a:t>
            </a:r>
            <a:r>
              <a:rPr i="1" lang="en"/>
              <a:t>adf-derekfunk-dev-kv</a:t>
            </a:r>
            <a:endParaRPr i="1"/>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7f0b2c4e4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b7f0b2c4e4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set debug parameters to above</a:t>
            </a:r>
            <a:endParaRPr/>
          </a:p>
          <a:p>
            <a:pPr indent="-298450" lvl="0" marL="457200" rtl="0" algn="l">
              <a:spcBef>
                <a:spcPts val="0"/>
              </a:spcBef>
              <a:spcAft>
                <a:spcPts val="0"/>
              </a:spcAft>
              <a:buSzPts val="1100"/>
              <a:buChar char="●"/>
            </a:pPr>
            <a:r>
              <a:rPr lang="en"/>
              <a:t>preview pretty much matches the lab</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b7f0b2c4e4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b7f0b2c4e4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is an option to the top right to view the entire data flow as a script</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7f0b2c4e4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7f0b2c4e4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new pipeline </a:t>
            </a:r>
            <a:r>
              <a:rPr i="1" lang="en"/>
              <a:t>SmartFoodsCustomerELTBlobToSql</a:t>
            </a:r>
            <a:r>
              <a:rPr lang="en"/>
              <a:t> that calls our ELT data flow</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b7f0b2c4e4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b7f0b2c4e4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a few manual parameters for a debug</a:t>
            </a:r>
            <a:endParaRPr/>
          </a:p>
          <a:p>
            <a:pPr indent="-298450" lvl="0" marL="457200" rtl="0" algn="l">
              <a:spcBef>
                <a:spcPts val="0"/>
              </a:spcBef>
              <a:spcAft>
                <a:spcPts val="0"/>
              </a:spcAft>
              <a:buSzPts val="1100"/>
              <a:buChar char="●"/>
            </a:pPr>
            <a:r>
              <a:rPr lang="en"/>
              <a:t>pipeline works and outputs rows to SQL DB</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b7f0b2c4e4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b7f0b2c4e4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lookup </a:t>
            </a:r>
            <a:r>
              <a:rPr i="1" lang="en"/>
              <a:t>MaxCustomerKey</a:t>
            </a:r>
            <a:endParaRPr/>
          </a:p>
          <a:p>
            <a:pPr indent="-298450" lvl="0" marL="457200" rtl="0" algn="l">
              <a:spcBef>
                <a:spcPts val="0"/>
              </a:spcBef>
              <a:spcAft>
                <a:spcPts val="0"/>
              </a:spcAft>
              <a:buSzPts val="1100"/>
              <a:buChar char="●"/>
            </a:pPr>
            <a:r>
              <a:rPr lang="en"/>
              <a:t>updated data flow parameters to be expressions</a:t>
            </a:r>
            <a:endParaRPr/>
          </a:p>
          <a:p>
            <a:pPr indent="-298450" lvl="0" marL="457200" rtl="0" algn="l">
              <a:spcBef>
                <a:spcPts val="0"/>
              </a:spcBef>
              <a:spcAft>
                <a:spcPts val="0"/>
              </a:spcAft>
              <a:buSzPts val="1100"/>
              <a:buChar char="●"/>
            </a:pPr>
            <a:r>
              <a:rPr lang="en"/>
              <a:t>now when you debug you can enter a date string</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b7f0b2c4e4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b7f0b2c4e4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pipeline </a:t>
            </a:r>
            <a:r>
              <a:rPr i="1" lang="en"/>
              <a:t>SmartFoodsInitialLoadELT</a:t>
            </a:r>
            <a:endParaRPr/>
          </a:p>
          <a:p>
            <a:pPr indent="-298450" lvl="0" marL="457200" rtl="0" algn="l">
              <a:spcBef>
                <a:spcPts val="0"/>
              </a:spcBef>
              <a:spcAft>
                <a:spcPts val="0"/>
              </a:spcAft>
              <a:buSzPts val="1100"/>
              <a:buChar char="●"/>
            </a:pPr>
            <a:r>
              <a:rPr lang="en"/>
              <a:t>loops over an array of dates to load the first days by calling </a:t>
            </a:r>
            <a:r>
              <a:rPr i="1" lang="en"/>
              <a:t>SmartFoodsCustomerELTBlobToSql</a:t>
            </a:r>
            <a:r>
              <a:rPr lang="en"/>
              <a:t> repeatedly</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b7f0b2c4e4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b7f0b2c4e4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b7f0b2c4e4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b7f0b2c4e4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already did this in previous step</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7f0b2c4e4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b7f0b2c4e4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new data flow </a:t>
            </a:r>
            <a:r>
              <a:rPr i="1" lang="en"/>
              <a:t>SmartFoodFoodELT</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b7f0b2c4e4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b7f0b2c4e4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new data flow </a:t>
            </a:r>
            <a:r>
              <a:rPr i="1" lang="en"/>
              <a:t>SmartFoodFoodELT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7ca56df0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7ca56df0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sql server </a:t>
            </a:r>
            <a:r>
              <a:rPr i="1" lang="en"/>
              <a:t>adf-derekfunk-dev-sqlserver</a:t>
            </a:r>
            <a:endParaRPr/>
          </a:p>
          <a:p>
            <a:pPr indent="-298450" lvl="0" marL="457200" rtl="0" algn="l">
              <a:spcBef>
                <a:spcPts val="0"/>
              </a:spcBef>
              <a:spcAft>
                <a:spcPts val="0"/>
              </a:spcAft>
              <a:buSzPts val="1100"/>
              <a:buChar char="●"/>
            </a:pPr>
            <a:r>
              <a:rPr lang="en"/>
              <a:t>created SQL DB </a:t>
            </a:r>
            <a:r>
              <a:rPr i="1" lang="en"/>
              <a:t>adf-derekfunk-dev-sqldb</a:t>
            </a:r>
            <a:r>
              <a:rPr lang="en"/>
              <a:t> with this server</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b7f0b2c4e4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b7f0b2c4e4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debug settings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b7f0b2c4e4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b7f0b2c4e4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imported projection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b7f0b2c4e4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b7f0b2c4e4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select and derived column transforms</a:t>
            </a:r>
            <a:endParaRPr/>
          </a:p>
          <a:p>
            <a:pPr indent="-298450" lvl="0" marL="457200" rtl="0" algn="l">
              <a:spcBef>
                <a:spcPts val="0"/>
              </a:spcBef>
              <a:spcAft>
                <a:spcPts val="0"/>
              </a:spcAft>
              <a:buSzPts val="1100"/>
              <a:buChar char="●"/>
            </a:pPr>
            <a:r>
              <a:rPr lang="en"/>
              <a:t>added new source</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b7f0b2c4e4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b7f0b2c4e4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updated debug settings</a:t>
            </a:r>
            <a:endParaRPr/>
          </a:p>
          <a:p>
            <a:pPr indent="-298450" lvl="0" marL="457200" rtl="0" algn="l">
              <a:spcBef>
                <a:spcPts val="0"/>
              </a:spcBef>
              <a:spcAft>
                <a:spcPts val="0"/>
              </a:spcAft>
              <a:buSzPts val="1100"/>
              <a:buChar char="●"/>
            </a:pPr>
            <a:r>
              <a:rPr lang="en"/>
              <a:t>imported projection for new data source</a:t>
            </a:r>
            <a:endParaRPr/>
          </a:p>
          <a:p>
            <a:pPr indent="-298450" lvl="0" marL="457200" rtl="0" algn="l">
              <a:spcBef>
                <a:spcPts val="0"/>
              </a:spcBef>
              <a:spcAft>
                <a:spcPts val="0"/>
              </a:spcAft>
              <a:buSzPts val="1100"/>
              <a:buChar char="●"/>
            </a:pPr>
            <a:r>
              <a:rPr lang="en"/>
              <a:t>added conditional split (lab calls it a filter because this conditional split is being used as a filter)</a:t>
            </a:r>
            <a:endParaRPr>
              <a:solidFill>
                <a:srgbClr val="FF0000"/>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b7f0b2c4e4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b7f0b2c4e4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join</a:t>
            </a:r>
            <a:endParaRPr/>
          </a:p>
          <a:p>
            <a:pPr indent="-298450" lvl="0" marL="457200" rtl="0" algn="l">
              <a:spcBef>
                <a:spcPts val="0"/>
              </a:spcBef>
              <a:spcAft>
                <a:spcPts val="0"/>
              </a:spcAft>
              <a:buSzPts val="1100"/>
              <a:buChar char="●"/>
            </a:pPr>
            <a:r>
              <a:rPr lang="en"/>
              <a:t>added another conditional split</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7f0b2c4e4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7f0b2c4e4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branched the Changed stream</a:t>
            </a:r>
            <a:endParaRPr/>
          </a:p>
          <a:p>
            <a:pPr indent="-298450" lvl="0" marL="457200" rtl="0" algn="l">
              <a:spcBef>
                <a:spcPts val="0"/>
              </a:spcBef>
              <a:spcAft>
                <a:spcPts val="0"/>
              </a:spcAft>
              <a:buSzPts val="1100"/>
              <a:buChar char="●"/>
            </a:pPr>
            <a:r>
              <a:rPr lang="en"/>
              <a:t>in the 1st branch, added select and derived column transforms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b7f0b2c4e4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b7f0b2c4e4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the 2nd branch, added a select transform</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b7f0b2c4e4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b7f0b2c4e4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back at the top split, added select transform</a:t>
            </a:r>
            <a:endParaRPr/>
          </a:p>
          <a:p>
            <a:pPr indent="-298450" lvl="0" marL="457200" rtl="0" algn="l">
              <a:spcBef>
                <a:spcPts val="0"/>
              </a:spcBef>
              <a:spcAft>
                <a:spcPts val="0"/>
              </a:spcAft>
              <a:buSzPts val="1100"/>
              <a:buChar char="●"/>
            </a:pPr>
            <a:r>
              <a:rPr lang="en"/>
              <a:t>added union transform</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b7f0b2c4e4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b7f0b2c4e4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surrogate key</a:t>
            </a:r>
            <a:endParaRPr/>
          </a:p>
          <a:p>
            <a:pPr indent="-298450" lvl="0" marL="457200" rtl="0" algn="l">
              <a:spcBef>
                <a:spcPts val="0"/>
              </a:spcBef>
              <a:spcAft>
                <a:spcPts val="0"/>
              </a:spcAft>
              <a:buSzPts val="1100"/>
              <a:buChar char="●"/>
            </a:pPr>
            <a:r>
              <a:rPr lang="en"/>
              <a:t>added derived column</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b7f0b2c4e4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b7f0b2c4e4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derived column</a:t>
            </a:r>
            <a:endParaRPr/>
          </a:p>
          <a:p>
            <a:pPr indent="-298450" lvl="0" marL="457200" rtl="0" algn="l">
              <a:spcBef>
                <a:spcPts val="0"/>
              </a:spcBef>
              <a:spcAft>
                <a:spcPts val="0"/>
              </a:spcAft>
              <a:buSzPts val="1100"/>
              <a:buChar char="●"/>
            </a:pPr>
            <a:r>
              <a:rPr lang="en"/>
              <a:t>added union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7ca56df0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7ca56df0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configured DB hardware (I could only do max 2 vCores) &lt;- </a:t>
            </a:r>
            <a:r>
              <a:rPr b="1" lang="en"/>
              <a:t>could be because of free account, continuing for now</a:t>
            </a:r>
            <a:endParaRPr b="1"/>
          </a:p>
          <a:p>
            <a:pPr indent="-298450" lvl="0" marL="457200" rtl="0" algn="l">
              <a:spcBef>
                <a:spcPts val="0"/>
              </a:spcBef>
              <a:spcAft>
                <a:spcPts val="0"/>
              </a:spcAft>
              <a:buSzPts val="1100"/>
              <a:buChar char="●"/>
            </a:pPr>
            <a:r>
              <a:rPr lang="en"/>
              <a:t>made networking public</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7f0b2c4e4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b7f0b2c4e4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alter row</a:t>
            </a:r>
            <a:endParaRPr/>
          </a:p>
          <a:p>
            <a:pPr indent="-298450" lvl="0" marL="457200" rtl="0" algn="l">
              <a:spcBef>
                <a:spcPts val="0"/>
              </a:spcBef>
              <a:spcAft>
                <a:spcPts val="0"/>
              </a:spcAft>
              <a:buSzPts val="1100"/>
              <a:buChar char="●"/>
            </a:pPr>
            <a:r>
              <a:rPr lang="en"/>
              <a:t>added sink</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7f0b2c4e4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7f0b2c4e4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new dataflow</a:t>
            </a:r>
            <a:endParaRPr/>
          </a:p>
          <a:p>
            <a:pPr indent="-298450" lvl="0" marL="457200" rtl="0" algn="l">
              <a:spcBef>
                <a:spcPts val="0"/>
              </a:spcBef>
              <a:spcAft>
                <a:spcPts val="0"/>
              </a:spcAft>
              <a:buSzPts val="1100"/>
              <a:buChar char="●"/>
            </a:pPr>
            <a:r>
              <a:rPr lang="en"/>
              <a:t>new source</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b7f0b2c4e4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b7f0b2c4e4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2 additional sources</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b7f0b2c4e4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b7f0b2c4e4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updated debug settings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7f0b2c4e4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7f0b2c4e4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imported projections from all 3 sources</a:t>
            </a:r>
            <a:endParaRPr/>
          </a:p>
          <a:p>
            <a:pPr indent="-298450" lvl="0" marL="457200" rtl="0" algn="l">
              <a:spcBef>
                <a:spcPts val="0"/>
              </a:spcBef>
              <a:spcAft>
                <a:spcPts val="0"/>
              </a:spcAft>
              <a:buClr>
                <a:srgbClr val="FF0000"/>
              </a:buClr>
              <a:buSzPts val="1100"/>
              <a:buChar char="●"/>
            </a:pPr>
            <a:r>
              <a:rPr lang="en">
                <a:solidFill>
                  <a:srgbClr val="FF0000"/>
                </a:solidFill>
              </a:rPr>
              <a:t>for 3rd source, lab did not have sourceLineage. not sure why but continuing</a:t>
            </a:r>
            <a:endParaRPr>
              <a:solidFill>
                <a:srgbClr val="FF0000"/>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b7f0b2c4e4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b7f0b2c4e4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2 filters and a select</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b7f0b2c4e4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b7f0b2c4e4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2 joins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7f0b2c4e4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7f0b2c4e4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select and derived column transforms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b7f0b2c4e4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b7f0b2c4e4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sink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7ca56df0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7ca56df0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SA </a:t>
            </a:r>
            <a:r>
              <a:rPr i="1" lang="en"/>
              <a:t>adfderekfunkdevstorage</a:t>
            </a:r>
            <a:r>
              <a:rPr lang="en"/>
              <a:t>, created 3 blob containers:</a:t>
            </a:r>
            <a:endParaRPr/>
          </a:p>
          <a:p>
            <a:pPr indent="-298450" lvl="1" marL="914400" rtl="0" algn="l">
              <a:spcBef>
                <a:spcPts val="0"/>
              </a:spcBef>
              <a:spcAft>
                <a:spcPts val="0"/>
              </a:spcAft>
              <a:buSzPts val="1100"/>
              <a:buChar char="○"/>
            </a:pPr>
            <a:r>
              <a:rPr i="1" lang="en"/>
              <a:t>wwidatawarehouse</a:t>
            </a:r>
            <a:endParaRPr i="1"/>
          </a:p>
          <a:p>
            <a:pPr indent="-298450" lvl="1" marL="914400" rtl="0" algn="l">
              <a:spcBef>
                <a:spcPts val="0"/>
              </a:spcBef>
              <a:spcAft>
                <a:spcPts val="0"/>
              </a:spcAft>
              <a:buSzPts val="1100"/>
              <a:buChar char="○"/>
            </a:pPr>
            <a:r>
              <a:rPr i="1" lang="en"/>
              <a:t>wwistaging</a:t>
            </a:r>
            <a:endParaRPr i="1"/>
          </a:p>
          <a:p>
            <a:pPr indent="-298450" lvl="1" marL="914400" rtl="0" algn="l">
              <a:spcBef>
                <a:spcPts val="0"/>
              </a:spcBef>
              <a:spcAft>
                <a:spcPts val="0"/>
              </a:spcAft>
              <a:buSzPts val="1100"/>
              <a:buChar char="○"/>
            </a:pPr>
            <a:r>
              <a:rPr i="1" lang="en"/>
              <a:t>smartfoodsstaging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7ca56df0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7ca56df0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7ca56df0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7ca56df0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author &amp; monitor rg </a:t>
            </a:r>
            <a:r>
              <a:rPr i="1" lang="en"/>
              <a:t>adf-derekfunk-dev-datafactory</a:t>
            </a:r>
            <a:endParaRPr/>
          </a:p>
          <a:p>
            <a:pPr indent="-298450" lvl="0" marL="457200" rtl="0" algn="l">
              <a:spcBef>
                <a:spcPts val="0"/>
              </a:spcBef>
              <a:spcAft>
                <a:spcPts val="0"/>
              </a:spcAft>
              <a:buSzPts val="1100"/>
              <a:buChar char="●"/>
            </a:pPr>
            <a:r>
              <a:rPr lang="en"/>
              <a:t>opens new UI for ADF</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7ca56df0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7ca56df0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Manage -&gt; new IR</a:t>
            </a:r>
            <a:endParaRPr i="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7ca56df0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7ca56df0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named it </a:t>
            </a:r>
            <a:r>
              <a:rPr i="1" lang="en"/>
              <a:t>adf-derekfunk-dev-datafactory-ir1</a:t>
            </a:r>
            <a:endParaRPr i="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7ca56df0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7ca56df0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Manage -&gt; Connections -&gt; Linked services -&gt; Azure Key Vault</a:t>
            </a:r>
            <a:endParaRPr/>
          </a:p>
          <a:p>
            <a:pPr indent="-298450" lvl="0" marL="457200" rtl="0" algn="l">
              <a:spcBef>
                <a:spcPts val="0"/>
              </a:spcBef>
              <a:spcAft>
                <a:spcPts val="0"/>
              </a:spcAft>
              <a:buSzPts val="1100"/>
              <a:buChar char="●"/>
            </a:pPr>
            <a:r>
              <a:rPr lang="en"/>
              <a:t>created linked service </a:t>
            </a:r>
            <a:r>
              <a:rPr i="1" lang="en"/>
              <a:t>adfderekfunkdevkvls</a:t>
            </a:r>
            <a:r>
              <a:rPr lang="en"/>
              <a:t> for existing kv </a:t>
            </a:r>
            <a:r>
              <a:rPr i="1" lang="en"/>
              <a:t>adf-derekfunk-dev-kv</a:t>
            </a:r>
            <a:endParaRPr/>
          </a:p>
          <a:p>
            <a:pPr indent="-298450" lvl="0" marL="457200" rtl="0" algn="l">
              <a:spcBef>
                <a:spcPts val="0"/>
              </a:spcBef>
              <a:spcAft>
                <a:spcPts val="0"/>
              </a:spcAft>
              <a:buSzPts val="1100"/>
              <a:buChar char="●"/>
            </a:pPr>
            <a:r>
              <a:rPr lang="en"/>
              <a:t>managed identity object ID: 7f32d37c-33bc-45c3-b238-dba1a7dcb83e</a:t>
            </a:r>
            <a:endParaRPr/>
          </a:p>
          <a:p>
            <a:pPr indent="-298450" lvl="0" marL="457200" rtl="0" algn="l">
              <a:spcBef>
                <a:spcPts val="0"/>
              </a:spcBef>
              <a:spcAft>
                <a:spcPts val="0"/>
              </a:spcAft>
              <a:buSzPts val="1100"/>
              <a:buChar char="●"/>
            </a:pPr>
            <a:r>
              <a:rPr lang="en"/>
              <a:t>clicked on </a:t>
            </a:r>
            <a:r>
              <a:rPr i="1" lang="en"/>
              <a:t>Edit key vault</a:t>
            </a:r>
            <a:r>
              <a:rPr lang="en"/>
              <a:t> link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7ca56df0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7ca56df0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Access Policies -&gt; Add Access Poilcy</a:t>
            </a:r>
            <a:endParaRPr/>
          </a:p>
          <a:p>
            <a:pPr indent="-298450" lvl="0" marL="457200" rtl="0" algn="l">
              <a:spcBef>
                <a:spcPts val="0"/>
              </a:spcBef>
              <a:spcAft>
                <a:spcPts val="0"/>
              </a:spcAft>
              <a:buSzPts val="1100"/>
              <a:buChar char="●"/>
            </a:pPr>
            <a:r>
              <a:rPr lang="en"/>
              <a:t>added Get and List secret permissions to this KV</a:t>
            </a:r>
            <a:endParaRPr/>
          </a:p>
          <a:p>
            <a:pPr indent="-298450" lvl="0" marL="457200" rtl="0" algn="l">
              <a:spcBef>
                <a:spcPts val="0"/>
              </a:spcBef>
              <a:spcAft>
                <a:spcPts val="0"/>
              </a:spcAft>
              <a:buSzPts val="1100"/>
              <a:buChar char="●"/>
            </a:pPr>
            <a:r>
              <a:rPr lang="en"/>
              <a:t>added ADF </a:t>
            </a:r>
            <a:r>
              <a:rPr i="1" lang="en"/>
              <a:t>adf-derekfunk-dev-datafactory</a:t>
            </a:r>
            <a:r>
              <a:rPr lang="en"/>
              <a:t> to </a:t>
            </a:r>
            <a:r>
              <a:rPr i="1" lang="en"/>
              <a:t>Select principal</a:t>
            </a:r>
            <a:r>
              <a:rPr lang="en"/>
              <a:t> and saved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7ca56df0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7ca56df0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7ca56df0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7ca56df0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tested connection of linked service and finished creation</a:t>
            </a:r>
            <a:endParaRPr/>
          </a:p>
          <a:p>
            <a:pPr indent="-298450" lvl="0" marL="457200" rtl="0" algn="l">
              <a:spcBef>
                <a:spcPts val="0"/>
              </a:spcBef>
              <a:spcAft>
                <a:spcPts val="0"/>
              </a:spcAft>
              <a:buSzPts val="1100"/>
              <a:buChar char="●"/>
            </a:pPr>
            <a:r>
              <a:rPr lang="en"/>
              <a:t>made sure to click “Publish All”, otherwise linked service won’t actually save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7ca56df0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7ca56df0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obtained access key 1 connection string from SA </a:t>
            </a:r>
            <a:r>
              <a:rPr i="1" lang="en"/>
              <a:t>adfderekfunkdevstorage</a:t>
            </a:r>
            <a:endParaRPr/>
          </a:p>
          <a:p>
            <a:pPr indent="-298450" lvl="0" marL="457200" rtl="0" algn="l">
              <a:spcBef>
                <a:spcPts val="0"/>
              </a:spcBef>
              <a:spcAft>
                <a:spcPts val="0"/>
              </a:spcAft>
              <a:buSzPts val="1100"/>
              <a:buChar char="●"/>
            </a:pPr>
            <a:r>
              <a:rPr lang="en"/>
              <a:t>for KV </a:t>
            </a:r>
            <a:r>
              <a:rPr i="1" lang="en"/>
              <a:t>adf-derekfunk-dev-kv</a:t>
            </a:r>
            <a:r>
              <a:rPr lang="en"/>
              <a:t>, created a secret named </a:t>
            </a:r>
            <a:r>
              <a:rPr i="1" lang="en"/>
              <a:t>adfderekfunkdevstorageconnectionstring</a:t>
            </a:r>
            <a:r>
              <a:rPr lang="en"/>
              <a:t> with the value of the SA’s access key 1 connection string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7ca56df0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7ca56df0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the following 3 additional secrets to the KV </a:t>
            </a:r>
            <a:r>
              <a:rPr i="1" lang="en"/>
              <a:t>adf-derekfunk-dev-kv</a:t>
            </a:r>
            <a:r>
              <a:rPr lang="en"/>
              <a:t>:</a:t>
            </a:r>
            <a:endParaRPr/>
          </a:p>
          <a:p>
            <a:pPr indent="-298450" lvl="1" marL="914400" rtl="0" algn="l">
              <a:spcBef>
                <a:spcPts val="0"/>
              </a:spcBef>
              <a:spcAft>
                <a:spcPts val="0"/>
              </a:spcAft>
              <a:buSzPts val="1100"/>
              <a:buChar char="○"/>
            </a:pPr>
            <a:r>
              <a:rPr lang="en"/>
              <a:t>SmartFoodsRestAPIUsername / adflab</a:t>
            </a:r>
            <a:endParaRPr/>
          </a:p>
          <a:p>
            <a:pPr indent="-298450" lvl="1" marL="914400" rtl="0" algn="l">
              <a:spcBef>
                <a:spcPts val="0"/>
              </a:spcBef>
              <a:spcAft>
                <a:spcPts val="0"/>
              </a:spcAft>
              <a:buSzPts val="1100"/>
              <a:buChar char="○"/>
            </a:pPr>
            <a:r>
              <a:rPr lang="en"/>
              <a:t>SmartFoodsRestAPIPassword / Password.1!</a:t>
            </a:r>
            <a:endParaRPr/>
          </a:p>
          <a:p>
            <a:pPr indent="-298450" lvl="1" marL="914400" rtl="0" algn="l">
              <a:spcBef>
                <a:spcPts val="0"/>
              </a:spcBef>
              <a:spcAft>
                <a:spcPts val="0"/>
              </a:spcAft>
              <a:buSzPts val="1100"/>
              <a:buChar char="○"/>
            </a:pPr>
            <a:r>
              <a:rPr lang="en"/>
              <a:t>WWISftpPassword / adflab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7ca56df0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7ca56df0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SFTP LS </a:t>
            </a:r>
            <a:r>
              <a:rPr i="1" lang="en"/>
              <a:t>WWISftp</a:t>
            </a:r>
            <a:r>
              <a:rPr lang="en"/>
              <a:t> via IR </a:t>
            </a:r>
            <a:r>
              <a:rPr i="1" lang="en"/>
              <a:t>adf-derekfunk-dev-datafactory-ir1</a:t>
            </a:r>
            <a:endParaRPr/>
          </a:p>
          <a:p>
            <a:pPr indent="-298450" lvl="0" marL="457200" rtl="0" algn="l">
              <a:spcBef>
                <a:spcPts val="0"/>
              </a:spcBef>
              <a:spcAft>
                <a:spcPts val="0"/>
              </a:spcAft>
              <a:buSzPts val="1100"/>
              <a:buChar char="●"/>
            </a:pPr>
            <a:r>
              <a:rPr lang="en"/>
              <a:t>made sure to publish again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7ca56df0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7ca56df0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a SFTP Parquet dataset </a:t>
            </a:r>
            <a:r>
              <a:rPr i="1" lang="en"/>
              <a:t>WWISftpParquet</a:t>
            </a:r>
            <a:r>
              <a:rPr lang="en"/>
              <a:t> with the LS </a:t>
            </a:r>
            <a:r>
              <a:rPr i="1" lang="en"/>
              <a:t>WWISftp</a:t>
            </a:r>
            <a:endParaRPr i="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7ca56df0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7ca56df0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3 parameters to the dataset</a:t>
            </a:r>
            <a:endParaRPr/>
          </a:p>
          <a:p>
            <a:pPr indent="-298450" lvl="0" marL="457200" rtl="0" algn="l">
              <a:spcBef>
                <a:spcPts val="0"/>
              </a:spcBef>
              <a:spcAft>
                <a:spcPts val="0"/>
              </a:spcAft>
              <a:buSzPts val="1100"/>
              <a:buChar char="●"/>
            </a:pPr>
            <a:r>
              <a:rPr lang="en"/>
              <a:t>referenced parameters in the connection</a:t>
            </a:r>
            <a:endParaRPr/>
          </a:p>
          <a:p>
            <a:pPr indent="-298450" lvl="0" marL="457200" rtl="0" algn="l">
              <a:spcBef>
                <a:spcPts val="0"/>
              </a:spcBef>
              <a:spcAft>
                <a:spcPts val="0"/>
              </a:spcAft>
              <a:buSzPts val="1100"/>
              <a:buChar char="●"/>
            </a:pPr>
            <a:r>
              <a:rPr lang="en"/>
              <a:t>created and published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7ca56df0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7ca56df0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previewed dataset with actual values for the parameters &lt;- </a:t>
            </a:r>
            <a:r>
              <a:rPr b="1" lang="en"/>
              <a:t>didn’t work maybe because of free account, continuing for now</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7f0b2c4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7f0b2c4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LS </a:t>
            </a:r>
            <a:r>
              <a:rPr i="1" lang="en"/>
              <a:t>adfderekfunkdevstoragederekfunk</a:t>
            </a:r>
            <a:r>
              <a:rPr lang="en"/>
              <a:t> for Blob Storage and published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7f0b2c4e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7f0b2c4e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dataset </a:t>
            </a:r>
            <a:r>
              <a:rPr i="1" lang="en"/>
              <a:t>WWIStagingBlobParquet</a:t>
            </a:r>
            <a:endParaRPr/>
          </a:p>
          <a:p>
            <a:pPr indent="-298450" lvl="0" marL="457200" rtl="0" algn="l">
              <a:spcBef>
                <a:spcPts val="0"/>
              </a:spcBef>
              <a:spcAft>
                <a:spcPts val="0"/>
              </a:spcAft>
              <a:buSzPts val="1100"/>
              <a:buChar char="●"/>
            </a:pPr>
            <a:r>
              <a:rPr lang="en"/>
              <a:t>gave it the same 3 parameters as the SFTP dataset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7f0b2c4e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7f0b2c4e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dataset </a:t>
            </a:r>
            <a:r>
              <a:rPr i="1" lang="en"/>
              <a:t>SmartFoodsDelimitedTextBlob</a:t>
            </a:r>
            <a:r>
              <a:rPr lang="en"/>
              <a:t> of type </a:t>
            </a:r>
            <a:r>
              <a:rPr i="1" lang="en"/>
              <a:t>Azure Blob Storage</a:t>
            </a:r>
            <a:r>
              <a:rPr lang="en"/>
              <a:t> with format </a:t>
            </a:r>
            <a:r>
              <a:rPr i="1" lang="en"/>
              <a:t>DelimitedText</a:t>
            </a:r>
            <a:endParaRPr/>
          </a:p>
          <a:p>
            <a:pPr indent="-298450" lvl="0" marL="457200" rtl="0" algn="l">
              <a:spcBef>
                <a:spcPts val="0"/>
              </a:spcBef>
              <a:spcAft>
                <a:spcPts val="0"/>
              </a:spcAft>
              <a:buClr>
                <a:schemeClr val="dk1"/>
              </a:buClr>
              <a:buSzPts val="1100"/>
              <a:buChar char="●"/>
            </a:pPr>
            <a:r>
              <a:rPr lang="en">
                <a:solidFill>
                  <a:schemeClr val="dk1"/>
                </a:solidFill>
              </a:rPr>
              <a:t>gave it the same 3 parameters as the SFTP dataset</a:t>
            </a:r>
            <a:endParaRPr>
              <a:solidFill>
                <a:schemeClr val="dk1"/>
              </a:solidFill>
            </a:endParaRPr>
          </a:p>
          <a:p>
            <a:pPr indent="-298450" lvl="0" marL="457200" rtl="0" algn="l">
              <a:spcBef>
                <a:spcPts val="0"/>
              </a:spcBef>
              <a:spcAft>
                <a:spcPts val="0"/>
              </a:spcAft>
              <a:buClr>
                <a:srgbClr val="FF0000"/>
              </a:buClr>
              <a:buSzPts val="1100"/>
              <a:buChar char="●"/>
            </a:pPr>
            <a:r>
              <a:rPr lang="en">
                <a:solidFill>
                  <a:srgbClr val="FF0000"/>
                </a:solidFill>
              </a:rPr>
              <a:t>lab is missing the check “First row as header”, which is required because the dates files will have “date” as the first value</a:t>
            </a:r>
            <a:endParaRPr>
              <a:solidFill>
                <a:srgbClr val="FF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7ca56df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7ca56df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7f0b2c4e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7f0b2c4e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dataset </a:t>
            </a:r>
            <a:r>
              <a:rPr i="1" lang="en"/>
              <a:t>WWIDataWarehouseBlobParquet</a:t>
            </a:r>
            <a:r>
              <a:rPr lang="en"/>
              <a:t> with same 3 parameters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7f0b2c4e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7f0b2c4e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took connection string from DB </a:t>
            </a:r>
            <a:r>
              <a:rPr i="1" lang="en"/>
              <a:t>adf-derekfunk-dev-sqldb</a:t>
            </a:r>
            <a:r>
              <a:rPr lang="en"/>
              <a:t> (had to replace “password” with actual password in string)</a:t>
            </a:r>
            <a:endParaRPr/>
          </a:p>
          <a:p>
            <a:pPr indent="-298450" lvl="0" marL="457200" rtl="0" algn="l">
              <a:spcBef>
                <a:spcPts val="0"/>
              </a:spcBef>
              <a:spcAft>
                <a:spcPts val="0"/>
              </a:spcAft>
              <a:buSzPts val="1100"/>
              <a:buChar char="●"/>
            </a:pPr>
            <a:r>
              <a:rPr lang="en"/>
              <a:t>made new KV secret </a:t>
            </a:r>
            <a:r>
              <a:rPr i="1" lang="en"/>
              <a:t>adf-derekfunk-dev-sqldb-connectionstring</a:t>
            </a:r>
            <a:r>
              <a:rPr lang="en"/>
              <a:t> with a value of this connection string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7f0b2c4e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7f0b2c4e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LS </a:t>
            </a:r>
            <a:r>
              <a:rPr i="1" lang="en"/>
              <a:t>AzureSqlDatabase1</a:t>
            </a:r>
            <a:r>
              <a:rPr lang="en"/>
              <a:t> that connects to SQL DB via this secret (could be named better but sticking with it since it gets referenced later)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7f0b2c4e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7f0b2c4e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dataset </a:t>
            </a:r>
            <a:r>
              <a:rPr i="1" lang="en"/>
              <a:t>AzureSqlTable1</a:t>
            </a:r>
            <a:r>
              <a:rPr lang="en"/>
              <a:t> of type </a:t>
            </a:r>
            <a:r>
              <a:rPr i="1" lang="en"/>
              <a:t>Azure SQL Database</a:t>
            </a:r>
            <a:endParaRPr/>
          </a:p>
          <a:p>
            <a:pPr indent="-298450" lvl="0" marL="457200" rtl="0" algn="l">
              <a:spcBef>
                <a:spcPts val="0"/>
              </a:spcBef>
              <a:spcAft>
                <a:spcPts val="0"/>
              </a:spcAft>
              <a:buSzPts val="1100"/>
              <a:buChar char="●"/>
            </a:pPr>
            <a:r>
              <a:rPr lang="en"/>
              <a:t>gave it 2 parameters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7f0b2c4e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7f0b2c4e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LS </a:t>
            </a:r>
            <a:r>
              <a:rPr i="1" lang="en"/>
              <a:t>SmartFoodsApiLinkedService</a:t>
            </a:r>
            <a:r>
              <a:rPr lang="en"/>
              <a:t> of type </a:t>
            </a:r>
            <a:r>
              <a:rPr i="1" lang="en"/>
              <a:t>HTTP</a:t>
            </a:r>
            <a:r>
              <a:rPr lang="en"/>
              <a: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7f0b2c4e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7f0b2c4e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dataset </a:t>
            </a:r>
            <a:r>
              <a:rPr i="1" lang="en"/>
              <a:t>SmartFoodsTransactionApiCsv</a:t>
            </a:r>
            <a:r>
              <a:rPr lang="en"/>
              <a:t> of type </a:t>
            </a:r>
            <a:r>
              <a:rPr i="1" lang="en"/>
              <a:t>HTTP</a:t>
            </a:r>
            <a:r>
              <a:rPr lang="en"/>
              <a:t> with format </a:t>
            </a:r>
            <a:r>
              <a:rPr i="1" lang="en"/>
              <a:t>DelimitedText</a:t>
            </a:r>
            <a:endParaRPr/>
          </a:p>
          <a:p>
            <a:pPr indent="-298450" lvl="0" marL="457200" rtl="0" algn="l">
              <a:spcBef>
                <a:spcPts val="0"/>
              </a:spcBef>
              <a:spcAft>
                <a:spcPts val="0"/>
              </a:spcAft>
              <a:buSzPts val="1100"/>
              <a:buChar char="●"/>
            </a:pPr>
            <a:r>
              <a:rPr lang="en"/>
              <a:t>created parameter </a:t>
            </a:r>
            <a:r>
              <a:rPr i="1" lang="en"/>
              <a:t>authCode</a:t>
            </a:r>
            <a:r>
              <a:rPr lang="en"/>
              <a:t> with relative URL = “smartfoods?code=@{dataset().authCode}”</a:t>
            </a:r>
            <a:endParaRPr/>
          </a:p>
          <a:p>
            <a:pPr indent="-298450" lvl="0" marL="457200" rtl="0" algn="l">
              <a:spcBef>
                <a:spcPts val="0"/>
              </a:spcBef>
              <a:spcAft>
                <a:spcPts val="0"/>
              </a:spcAft>
              <a:buClr>
                <a:srgbClr val="FF0000"/>
              </a:buClr>
              <a:buSzPts val="1100"/>
              <a:buChar char="●"/>
            </a:pPr>
            <a:r>
              <a:rPr lang="en">
                <a:solidFill>
                  <a:srgbClr val="FF0000"/>
                </a:solidFill>
              </a:rPr>
              <a:t>lab did not include “First row as header” check, which you need since the smartfoods transaction files have headers</a:t>
            </a:r>
            <a:endParaRPr>
              <a:solidFill>
                <a:srgbClr val="FF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7f0b2c4e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7f0b2c4e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created dataset </a:t>
            </a:r>
            <a:r>
              <a:rPr i="1" lang="en">
                <a:solidFill>
                  <a:schemeClr val="dk1"/>
                </a:solidFill>
              </a:rPr>
              <a:t>SmartFoodsCustomerApiJson</a:t>
            </a:r>
            <a:r>
              <a:rPr lang="en">
                <a:solidFill>
                  <a:schemeClr val="dk1"/>
                </a:solidFill>
              </a:rPr>
              <a:t> of type </a:t>
            </a:r>
            <a:r>
              <a:rPr i="1" lang="en">
                <a:solidFill>
                  <a:schemeClr val="dk1"/>
                </a:solidFill>
              </a:rPr>
              <a:t>HTTP</a:t>
            </a:r>
            <a:r>
              <a:rPr lang="en">
                <a:solidFill>
                  <a:schemeClr val="dk1"/>
                </a:solidFill>
              </a:rPr>
              <a:t> with format </a:t>
            </a:r>
            <a:r>
              <a:rPr i="1" lang="en">
                <a:solidFill>
                  <a:schemeClr val="dk1"/>
                </a:solidFill>
              </a:rPr>
              <a:t>JSON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created parameter </a:t>
            </a:r>
            <a:r>
              <a:rPr i="1" lang="en">
                <a:solidFill>
                  <a:schemeClr val="dk1"/>
                </a:solidFill>
              </a:rPr>
              <a:t>authCode</a:t>
            </a:r>
            <a:r>
              <a:rPr lang="en">
                <a:solidFill>
                  <a:schemeClr val="dk1"/>
                </a:solidFill>
              </a:rPr>
              <a:t> with relative URL = “smartfoods?code=@{dataset().authCode}”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7f0b2c4e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7f0b2c4e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7f0b2c4e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7f0b2c4e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pipeline </a:t>
            </a:r>
            <a:r>
              <a:rPr i="1" lang="en"/>
              <a:t>SmartFoodCustomerApiToBlob</a:t>
            </a:r>
            <a:endParaRPr/>
          </a:p>
          <a:p>
            <a:pPr indent="-298450" lvl="0" marL="457200" rtl="0" algn="l">
              <a:spcBef>
                <a:spcPts val="0"/>
              </a:spcBef>
              <a:spcAft>
                <a:spcPts val="0"/>
              </a:spcAft>
              <a:buSzPts val="1100"/>
              <a:buChar char="●"/>
            </a:pPr>
            <a:r>
              <a:rPr lang="en"/>
              <a:t>created web activity </a:t>
            </a:r>
            <a:r>
              <a:rPr i="1" lang="en"/>
              <a:t>AKVUsername</a:t>
            </a:r>
            <a:r>
              <a:rPr lang="en"/>
              <a:t> </a:t>
            </a:r>
            <a:r>
              <a:rPr lang="en"/>
              <a:t>with URL = “</a:t>
            </a:r>
            <a:r>
              <a:rPr lang="en"/>
              <a:t>https://adf-derekfunk-dev-kv.vault.azure.net/secrets/SmartFoodsRestAPIUsername/e2bd74ffd8374e4c9061c9c1f7d65029?api-version=7.0” (username secret identifier + api version)</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7f0b2c4e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7f0b2c4e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another web activity </a:t>
            </a:r>
            <a:r>
              <a:rPr i="1" lang="en"/>
              <a:t>AKVPassword</a:t>
            </a:r>
            <a:r>
              <a:rPr lang="en"/>
              <a:t> </a:t>
            </a:r>
            <a:r>
              <a:rPr lang="en"/>
              <a:t>with URL = “</a:t>
            </a:r>
            <a:r>
              <a:rPr lang="en"/>
              <a:t>https://adf-derekfunk-dev-kv.vault.azure.net/secrets/SmartFoodsRestAPIPassword/8deca86d613c4b94908142e59e8648f1?api-version=7.0</a:t>
            </a:r>
            <a:r>
              <a:rPr lang="en"/>
              <a:t>” (password secret identifier + api version)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7ca56df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7ca56df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7f0b2c4e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7f0b2c4e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web activity </a:t>
            </a:r>
            <a:r>
              <a:rPr i="1" lang="en"/>
              <a:t>SmartFoodsLogin</a:t>
            </a:r>
            <a:r>
              <a:rPr lang="en"/>
              <a:t> that takes in username and password</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7f0b2c4e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7f0b2c4e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variable </a:t>
            </a:r>
            <a:r>
              <a:rPr i="1" lang="en"/>
              <a:t>token</a:t>
            </a:r>
            <a:endParaRPr/>
          </a:p>
          <a:p>
            <a:pPr indent="-298450" lvl="0" marL="457200" rtl="0" algn="l">
              <a:spcBef>
                <a:spcPts val="0"/>
              </a:spcBef>
              <a:spcAft>
                <a:spcPts val="0"/>
              </a:spcAft>
              <a:buSzPts val="1100"/>
              <a:buChar char="●"/>
            </a:pPr>
            <a:r>
              <a:rPr lang="en"/>
              <a:t>created set variable activity </a:t>
            </a:r>
            <a:r>
              <a:rPr i="1" lang="en"/>
              <a:t>SetAccessToken</a:t>
            </a:r>
            <a:r>
              <a:rPr lang="en"/>
              <a:t> with variable token = @activity('SmartFoodsLogin').output.token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7f0b2c4e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7f0b2c4e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copy data activity </a:t>
            </a:r>
            <a:r>
              <a:rPr i="1" lang="en"/>
              <a:t>SmartFoodsCustomersToBlob</a:t>
            </a:r>
            <a:endParaRPr/>
          </a:p>
          <a:p>
            <a:pPr indent="-298450" lvl="0" marL="457200" rtl="0" algn="l">
              <a:spcBef>
                <a:spcPts val="0"/>
              </a:spcBef>
              <a:spcAft>
                <a:spcPts val="0"/>
              </a:spcAft>
              <a:buSzPts val="1100"/>
              <a:buChar char="●"/>
            </a:pPr>
            <a:r>
              <a:rPr lang="en"/>
              <a:t>source request body = @{json(concat('{"trans_date": "',pipeline().parameters.date,'","dataDomain" : "customers"}'))}</a:t>
            </a:r>
            <a:endParaRPr/>
          </a:p>
          <a:p>
            <a:pPr indent="-298450" lvl="0" marL="457200" rtl="0" algn="l">
              <a:spcBef>
                <a:spcPts val="0"/>
              </a:spcBef>
              <a:spcAft>
                <a:spcPts val="0"/>
              </a:spcAft>
              <a:buSzPts val="1100"/>
              <a:buChar char="●"/>
            </a:pPr>
            <a:r>
              <a:rPr lang="en"/>
              <a:t>sink filename = smartfoods_customers_@{replace(pipeline().parameters.date,'-','')}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7f0b2c4e4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7f0b2c4e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tested pipeline</a:t>
            </a:r>
            <a:endParaRPr/>
          </a:p>
          <a:p>
            <a:pPr indent="-298450" lvl="0" marL="457200" rtl="0" algn="l">
              <a:spcBef>
                <a:spcPts val="0"/>
              </a:spcBef>
              <a:spcAft>
                <a:spcPts val="0"/>
              </a:spcAft>
              <a:buSzPts val="1100"/>
              <a:buChar char="●"/>
            </a:pPr>
            <a:r>
              <a:rPr lang="en"/>
              <a:t>checked file was written to blob storage</a:t>
            </a:r>
            <a:endParaRPr/>
          </a:p>
          <a:p>
            <a:pPr indent="-298450" lvl="0" marL="457200" rtl="0" algn="l">
              <a:spcBef>
                <a:spcPts val="0"/>
              </a:spcBef>
              <a:spcAft>
                <a:spcPts val="0"/>
              </a:spcAft>
              <a:buSzPts val="1100"/>
              <a:buChar char="●"/>
            </a:pPr>
            <a:r>
              <a:rPr lang="en"/>
              <a:t>checked file itself and seems to match what’s in the lab</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7f0b2c4e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7f0b2c4e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7f0b2c4e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7f0b2c4e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parent pipeline </a:t>
            </a:r>
            <a:r>
              <a:rPr i="1" lang="en"/>
              <a:t>InitialLoadSmartFoodCustomerApiToBlob</a:t>
            </a:r>
            <a:endParaRPr/>
          </a:p>
          <a:p>
            <a:pPr indent="-298450" lvl="0" marL="457200" rtl="0" algn="l">
              <a:spcBef>
                <a:spcPts val="0"/>
              </a:spcBef>
              <a:spcAft>
                <a:spcPts val="0"/>
              </a:spcAft>
              <a:buSzPts val="1100"/>
              <a:buChar char="●"/>
            </a:pPr>
            <a:r>
              <a:rPr lang="en"/>
              <a:t>gave it a variable </a:t>
            </a:r>
            <a:r>
              <a:rPr i="1" lang="en"/>
              <a:t>dates</a:t>
            </a:r>
            <a:r>
              <a:rPr lang="en"/>
              <a:t> with an array of 4 dates (1st, 2nd, 3rd, and 4th of Jan 2020)</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7f0b2c4e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7f0b2c4e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a foreach activity </a:t>
            </a:r>
            <a:r>
              <a:rPr i="1" lang="en"/>
              <a:t>LoopSmartFoodsDates</a:t>
            </a:r>
            <a:endParaRPr/>
          </a:p>
          <a:p>
            <a:pPr indent="-298450" lvl="0" marL="457200" rtl="0" algn="l">
              <a:spcBef>
                <a:spcPts val="0"/>
              </a:spcBef>
              <a:spcAft>
                <a:spcPts val="0"/>
              </a:spcAft>
              <a:buSzPts val="1100"/>
              <a:buChar char="●"/>
            </a:pPr>
            <a:r>
              <a:rPr lang="en"/>
              <a:t>in the activity, added an execute pipeline activity </a:t>
            </a:r>
            <a:r>
              <a:rPr i="1" lang="en"/>
              <a:t>RunSmartFoodCustomerApiToBlob</a:t>
            </a:r>
            <a:r>
              <a:rPr lang="en"/>
              <a:t> that calls the sub-pipeline </a:t>
            </a:r>
            <a:r>
              <a:rPr i="1" lang="en"/>
              <a:t>SmartFoodCustomerApiToBlob</a:t>
            </a:r>
            <a:endParaRPr i="1"/>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7f0b2c4e4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7f0b2c4e4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took the github file AzureDataFactoryHOL/Data/SmartFoods/dates.csv (has the first 20 dates of 2020) and uploaded to a new folder </a:t>
            </a:r>
            <a:r>
              <a:rPr i="1" lang="en"/>
              <a:t>ref_data</a:t>
            </a:r>
            <a:r>
              <a:rPr lang="en"/>
              <a:t> in the smartfoodsstaging blob container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7f0b2c4e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7f0b2c4e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lookup activity </a:t>
            </a:r>
            <a:r>
              <a:rPr i="1" lang="en"/>
              <a:t>LookupDates</a:t>
            </a:r>
            <a:r>
              <a:rPr lang="en"/>
              <a:t> that pulls dates from csv</a:t>
            </a:r>
            <a:endParaRPr/>
          </a:p>
          <a:p>
            <a:pPr indent="-298450" lvl="0" marL="457200" rtl="0" algn="l">
              <a:spcBef>
                <a:spcPts val="0"/>
              </a:spcBef>
              <a:spcAft>
                <a:spcPts val="0"/>
              </a:spcAft>
              <a:buSzPts val="1100"/>
              <a:buChar char="●"/>
            </a:pPr>
            <a:r>
              <a:rPr lang="en"/>
              <a:t>previewed csv lookup to verify it’s working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7f0b2c4e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7f0b2c4e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set foreach activity’s items</a:t>
            </a:r>
            <a:endParaRPr/>
          </a:p>
          <a:p>
            <a:pPr indent="-298450" lvl="0" marL="457200" rtl="0" algn="l">
              <a:spcBef>
                <a:spcPts val="0"/>
              </a:spcBef>
              <a:spcAft>
                <a:spcPts val="0"/>
              </a:spcAft>
              <a:buSzPts val="1100"/>
              <a:buChar char="●"/>
            </a:pPr>
            <a:r>
              <a:rPr lang="en"/>
              <a:t>changed sub-pipeline’s date value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7ca56df0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7ca56df0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installed Az Storage Explorer</a:t>
            </a:r>
            <a:endParaRPr/>
          </a:p>
          <a:p>
            <a:pPr indent="-298450" lvl="0" marL="457200" rtl="0" algn="l">
              <a:spcBef>
                <a:spcPts val="0"/>
              </a:spcBef>
              <a:spcAft>
                <a:spcPts val="0"/>
              </a:spcAft>
              <a:buSzPts val="1100"/>
              <a:buChar char="●"/>
            </a:pPr>
            <a:r>
              <a:rPr lang="en"/>
              <a:t>connected it to my Az account </a:t>
            </a:r>
            <a:r>
              <a:rPr i="1" lang="en"/>
              <a:t>derekfunk.azure@gmail.com</a:t>
            </a:r>
            <a:endParaRPr i="1"/>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7f0b2c4e4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b7f0b2c4e4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test run produced 20 api call datasets (took about 5 minutes total)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7f0b2c4e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7f0b2c4e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can click “View debug run consumption” to see resource cost (top image for outer pipeline, bottom image for 1 of the inner pipelines)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7f0b2c4e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7f0b2c4e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cloned the pipeline </a:t>
            </a:r>
            <a:r>
              <a:rPr i="1" lang="en"/>
              <a:t>SmartFoodCustomerApiToBlob</a:t>
            </a:r>
            <a:r>
              <a:rPr lang="en"/>
              <a:t> to a new pipeline </a:t>
            </a:r>
            <a:r>
              <a:rPr i="1" lang="en"/>
              <a:t>SmartFoodTransactionApiToBlob</a:t>
            </a:r>
            <a:r>
              <a:rPr lang="en"/>
              <a:t> to retain much of the same properties</a:t>
            </a:r>
            <a:endParaRPr/>
          </a:p>
          <a:p>
            <a:pPr indent="-298450" lvl="0" marL="457200" rtl="0" algn="l">
              <a:spcBef>
                <a:spcPts val="0"/>
              </a:spcBef>
              <a:spcAft>
                <a:spcPts val="0"/>
              </a:spcAft>
              <a:buSzPts val="1100"/>
              <a:buChar char="●"/>
            </a:pPr>
            <a:r>
              <a:rPr lang="en"/>
              <a:t>this does the same as the customers pipeline, except pulls transactions for a specific date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7f0b2c4e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7f0b2c4e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tested this pipeline for 2020-02-10 and it worked, creating the csv into a new folder </a:t>
            </a:r>
            <a:r>
              <a:rPr i="1" lang="en"/>
              <a:t>transactions</a:t>
            </a:r>
            <a:r>
              <a:rPr lang="en"/>
              <a:t> in the blob container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b7f0b2c4e4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b7f0b2c4e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renamed parent pipeline to </a:t>
            </a:r>
            <a:r>
              <a:rPr i="1" lang="en"/>
              <a:t>InitialLoadSmartFoodAllfeedsApiToBlob</a:t>
            </a:r>
            <a:endParaRPr/>
          </a:p>
          <a:p>
            <a:pPr indent="-298450" lvl="0" marL="457200" rtl="0" algn="l">
              <a:spcBef>
                <a:spcPts val="0"/>
              </a:spcBef>
              <a:spcAft>
                <a:spcPts val="0"/>
              </a:spcAft>
              <a:buSzPts val="1100"/>
              <a:buChar char="●"/>
            </a:pPr>
            <a:r>
              <a:rPr lang="en"/>
              <a:t>in the foreach activity, added another execute pipeline activity that invokes the sub-pipeline </a:t>
            </a:r>
            <a:r>
              <a:rPr i="1" lang="en"/>
              <a:t>SmartFoodTransactionApiToBlob</a:t>
            </a:r>
            <a:endParaRPr/>
          </a:p>
          <a:p>
            <a:pPr indent="-298450" lvl="0" marL="457200" rtl="0" algn="l">
              <a:spcBef>
                <a:spcPts val="0"/>
              </a:spcBef>
              <a:spcAft>
                <a:spcPts val="0"/>
              </a:spcAft>
              <a:buSzPts val="1100"/>
              <a:buChar char="●"/>
            </a:pPr>
            <a:r>
              <a:rPr lang="en"/>
              <a:t>tested pipeline, it correctly output 20 transaction files</a:t>
            </a:r>
            <a:endParaRPr/>
          </a:p>
          <a:p>
            <a:pPr indent="-298450" lvl="0" marL="457200" rtl="0" algn="l">
              <a:spcBef>
                <a:spcPts val="0"/>
              </a:spcBef>
              <a:spcAft>
                <a:spcPts val="0"/>
              </a:spcAft>
              <a:buSzPts val="1100"/>
              <a:buChar char="●"/>
            </a:pPr>
            <a:r>
              <a:rPr lang="en"/>
              <a:t>it also re-output the 20 customer files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7f0b2c4e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7f0b2c4e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nothing done here, just a reminder that in this lab we are doing “Publish all” but in real life we should be using “Source Control” mode to fine tune versions of objects. Publish all saves everything that has been changed.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7f0b2c4e4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7f0b2c4e4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7f0b2c4e4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7f0b2c4e4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pipeline </a:t>
            </a:r>
            <a:r>
              <a:rPr i="1" lang="en"/>
              <a:t>WWICustomersSftpToBlob</a:t>
            </a:r>
            <a:endParaRPr/>
          </a:p>
          <a:p>
            <a:pPr indent="-298450" lvl="0" marL="457200" rtl="0" algn="l">
              <a:spcBef>
                <a:spcPts val="0"/>
              </a:spcBef>
              <a:spcAft>
                <a:spcPts val="0"/>
              </a:spcAft>
              <a:buSzPts val="1100"/>
              <a:buChar char="●"/>
            </a:pPr>
            <a:r>
              <a:rPr lang="en"/>
              <a:t>gave it copy data activity </a:t>
            </a:r>
            <a:r>
              <a:rPr i="1" lang="en"/>
              <a:t>CopyWWICustomerSFTPtoBlob</a:t>
            </a:r>
            <a:endParaRPr/>
          </a:p>
          <a:p>
            <a:pPr indent="-298450" lvl="0" marL="457200" rtl="0" algn="l">
              <a:spcBef>
                <a:spcPts val="0"/>
              </a:spcBef>
              <a:spcAft>
                <a:spcPts val="0"/>
              </a:spcAft>
              <a:buSzPts val="1100"/>
              <a:buChar char="●"/>
            </a:pPr>
            <a:r>
              <a:rPr lang="en"/>
              <a:t>debugged with 2019-02-01 copies parquet file to blob container </a:t>
            </a:r>
            <a:r>
              <a:rPr i="1" lang="en"/>
              <a:t>wwistaging</a:t>
            </a:r>
            <a:endParaRPr/>
          </a:p>
          <a:p>
            <a:pPr indent="-298450" lvl="0" marL="457200" rtl="0" algn="l">
              <a:spcBef>
                <a:spcPts val="0"/>
              </a:spcBef>
              <a:spcAft>
                <a:spcPts val="0"/>
              </a:spcAft>
              <a:buClr>
                <a:srgbClr val="FF0000"/>
              </a:buClr>
              <a:buSzPts val="1100"/>
              <a:buChar char="●"/>
            </a:pPr>
            <a:r>
              <a:rPr lang="en">
                <a:solidFill>
                  <a:srgbClr val="FF0000"/>
                </a:solidFill>
              </a:rPr>
              <a:t>lab mistakenly refers to sink parameters as source again</a:t>
            </a:r>
            <a:endParaRPr>
              <a:solidFill>
                <a:srgbClr val="FF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b7f0b2c4e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b7f0b2c4e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pipeline </a:t>
            </a:r>
            <a:r>
              <a:rPr i="1" lang="en"/>
              <a:t>WWIOrdersSftpToBlob</a:t>
            </a:r>
            <a:endParaRPr/>
          </a:p>
          <a:p>
            <a:pPr indent="-298450" lvl="0" marL="457200" rtl="0" algn="l">
              <a:spcBef>
                <a:spcPts val="0"/>
              </a:spcBef>
              <a:spcAft>
                <a:spcPts val="0"/>
              </a:spcAft>
              <a:buSzPts val="1100"/>
              <a:buChar char="●"/>
            </a:pPr>
            <a:r>
              <a:rPr lang="en"/>
              <a:t>gave it copy data activity </a:t>
            </a:r>
            <a:r>
              <a:rPr i="1" lang="en"/>
              <a:t>CopyWWIOrderSFTPtoBlob</a:t>
            </a:r>
            <a:endParaRPr/>
          </a:p>
          <a:p>
            <a:pPr indent="-298450" lvl="0" marL="457200" rtl="0" algn="l">
              <a:spcBef>
                <a:spcPts val="0"/>
              </a:spcBef>
              <a:spcAft>
                <a:spcPts val="0"/>
              </a:spcAft>
              <a:buSzPts val="1100"/>
              <a:buChar char="●"/>
            </a:pPr>
            <a:r>
              <a:rPr lang="en"/>
              <a:t>debugged with 2019-02-06 copies parquet file to blob container </a:t>
            </a:r>
            <a:r>
              <a:rPr i="1" lang="en"/>
              <a:t>wwistaging</a:t>
            </a:r>
            <a:r>
              <a:rPr lang="en"/>
              <a:t> </a:t>
            </a:r>
            <a:r>
              <a:rPr lang="en">
                <a:solidFill>
                  <a:srgbClr val="FF0000"/>
                </a:solidFill>
              </a:rPr>
              <a:t>(2019-02-01 doesn’t exist for orders as lab suggests)</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lab mistakenly refers to sink parameters as source again</a:t>
            </a:r>
            <a:endParaRPr>
              <a:solidFill>
                <a:srgbClr val="FF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7f0b2c4e4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7f0b2c4e4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pipeline </a:t>
            </a:r>
            <a:r>
              <a:rPr i="1" lang="en"/>
              <a:t>WWIOrderlinesSftpToBlob</a:t>
            </a:r>
            <a:endParaRPr/>
          </a:p>
          <a:p>
            <a:pPr indent="-298450" lvl="0" marL="457200" rtl="0" algn="l">
              <a:spcBef>
                <a:spcPts val="0"/>
              </a:spcBef>
              <a:spcAft>
                <a:spcPts val="0"/>
              </a:spcAft>
              <a:buSzPts val="1100"/>
              <a:buChar char="●"/>
            </a:pPr>
            <a:r>
              <a:rPr lang="en"/>
              <a:t>gave it copy data activity </a:t>
            </a:r>
            <a:r>
              <a:rPr i="1" lang="en"/>
              <a:t>CopyWWIOrderlineSFTPtoBlob</a:t>
            </a:r>
            <a:endParaRPr/>
          </a:p>
          <a:p>
            <a:pPr indent="-298450" lvl="0" marL="457200" rtl="0" algn="l">
              <a:spcBef>
                <a:spcPts val="0"/>
              </a:spcBef>
              <a:spcAft>
                <a:spcPts val="0"/>
              </a:spcAft>
              <a:buSzPts val="1100"/>
              <a:buChar char="●"/>
            </a:pPr>
            <a:r>
              <a:rPr lang="en"/>
              <a:t>debugged with 2019-02-06 copies parquet file to blob container </a:t>
            </a:r>
            <a:r>
              <a:rPr i="1" lang="en"/>
              <a:t>wwistaging</a:t>
            </a:r>
            <a:r>
              <a:rPr lang="en"/>
              <a:t> </a:t>
            </a:r>
            <a:r>
              <a:rPr lang="en">
                <a:solidFill>
                  <a:srgbClr val="FF0000"/>
                </a:solidFill>
              </a:rPr>
              <a:t>(2019-02-01 doesn’t exist for orderlines as lab suggests)</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lab mistakenly refers to sink parameters as source again</a:t>
            </a:r>
            <a:endParaRPr>
              <a:solidFill>
                <a:srgbClr val="FF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7ca56df0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7ca56df0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7f0b2c4e4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7f0b2c4e4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pipeline </a:t>
            </a:r>
            <a:r>
              <a:rPr i="1" lang="en"/>
              <a:t>InitialLoadWWICustomerSftpToBlob</a:t>
            </a:r>
            <a:endParaRPr/>
          </a:p>
          <a:p>
            <a:pPr indent="-298450" lvl="0" marL="457200" rtl="0" algn="l">
              <a:spcBef>
                <a:spcPts val="0"/>
              </a:spcBef>
              <a:spcAft>
                <a:spcPts val="0"/>
              </a:spcAft>
              <a:buSzPts val="1100"/>
              <a:buChar char="●"/>
            </a:pPr>
            <a:r>
              <a:rPr lang="en"/>
              <a:t>metadata activity gets all filenames from the sftp folder </a:t>
            </a:r>
            <a:r>
              <a:rPr i="1" lang="en"/>
              <a:t>WorldWideImporters/customers</a:t>
            </a:r>
            <a:endParaRPr/>
          </a:p>
          <a:p>
            <a:pPr indent="-298450" lvl="0" marL="457200" rtl="0" algn="l">
              <a:spcBef>
                <a:spcPts val="0"/>
              </a:spcBef>
              <a:spcAft>
                <a:spcPts val="0"/>
              </a:spcAft>
              <a:buSzPts val="1100"/>
              <a:buChar char="●"/>
            </a:pPr>
            <a:r>
              <a:rPr lang="en"/>
              <a:t>filter activity filters out bad files (ones with “testing” or “old” in them)</a:t>
            </a:r>
            <a:endParaRPr/>
          </a:p>
          <a:p>
            <a:pPr indent="-298450" lvl="1" marL="914400" rtl="0" algn="l">
              <a:spcBef>
                <a:spcPts val="0"/>
              </a:spcBef>
              <a:spcAft>
                <a:spcPts val="0"/>
              </a:spcAft>
              <a:buSzPts val="1100"/>
              <a:buChar char="○"/>
            </a:pPr>
            <a:r>
              <a:rPr lang="en"/>
              <a:t>items = @activity('GetWWICustomerFileListSFTP').output.childitems</a:t>
            </a:r>
            <a:endParaRPr/>
          </a:p>
          <a:p>
            <a:pPr indent="-298450" lvl="1" marL="914400" rtl="0" algn="l">
              <a:spcBef>
                <a:spcPts val="0"/>
              </a:spcBef>
              <a:spcAft>
                <a:spcPts val="0"/>
              </a:spcAft>
              <a:buSzPts val="1100"/>
              <a:buChar char="○"/>
            </a:pPr>
            <a:r>
              <a:rPr lang="en"/>
              <a:t>condition = @not(or(contains(item().name,'testing'),contains(item().name,'old')))</a:t>
            </a:r>
            <a:endParaRPr/>
          </a:p>
          <a:p>
            <a:pPr indent="-298450" lvl="0" marL="457200" rtl="0" algn="l">
              <a:spcBef>
                <a:spcPts val="0"/>
              </a:spcBef>
              <a:spcAft>
                <a:spcPts val="0"/>
              </a:spcAft>
              <a:buSzPts val="1100"/>
              <a:buChar char="●"/>
            </a:pPr>
            <a:r>
              <a:rPr lang="en"/>
              <a:t>foreach activity calls pipeline </a:t>
            </a:r>
            <a:r>
              <a:rPr i="1" lang="en"/>
              <a:t>WWICustomersStftpToBlob</a:t>
            </a:r>
            <a:r>
              <a:rPr lang="en"/>
              <a:t> for each of the good customer files</a:t>
            </a:r>
            <a:endParaRPr/>
          </a:p>
          <a:p>
            <a:pPr indent="-298450" lvl="1" marL="914400" rtl="0" algn="l">
              <a:spcBef>
                <a:spcPts val="0"/>
              </a:spcBef>
              <a:spcAft>
                <a:spcPts val="0"/>
              </a:spcAft>
              <a:buSzPts val="1100"/>
              <a:buChar char="○"/>
            </a:pPr>
            <a:r>
              <a:rPr lang="en"/>
              <a:t>items = @activity('FilterWWISFTPCustomerFileNames').output.Value</a:t>
            </a:r>
            <a:endParaRPr/>
          </a:p>
          <a:p>
            <a:pPr indent="-298450" lvl="1" marL="914400" rtl="0" algn="l">
              <a:spcBef>
                <a:spcPts val="0"/>
              </a:spcBef>
              <a:spcAft>
                <a:spcPts val="0"/>
              </a:spcAft>
              <a:buSzPts val="1100"/>
              <a:buChar char="○"/>
            </a:pPr>
            <a:r>
              <a:rPr lang="en"/>
              <a:t>date = @substring(item().name,add(indexof(item().name,'_'),1),10)</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7f0b2c4e4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7f0b2c4e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debugging it copies all the customer parquet files to blob container</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b7f0b2c4e4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b7f0b2c4e4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cloned new pipeline </a:t>
            </a:r>
            <a:r>
              <a:rPr i="1" lang="en"/>
              <a:t>InitialLoadWWIOrderSftpToBlob</a:t>
            </a:r>
            <a:r>
              <a:rPr lang="en"/>
              <a:t> that will call the pipeline </a:t>
            </a:r>
            <a:r>
              <a:rPr i="1" lang="en"/>
              <a:t>WWIOrdersSftpToBlob</a:t>
            </a:r>
            <a:r>
              <a:rPr lang="en"/>
              <a:t> for each file in the folder </a:t>
            </a:r>
            <a:r>
              <a:rPr i="1" lang="en"/>
              <a:t>WorldWideImporters/orders</a:t>
            </a:r>
            <a:endParaRPr/>
          </a:p>
          <a:p>
            <a:pPr indent="-298450" lvl="0" marL="457200" rtl="0" algn="l">
              <a:spcBef>
                <a:spcPts val="0"/>
              </a:spcBef>
              <a:spcAft>
                <a:spcPts val="0"/>
              </a:spcAft>
              <a:buSzPts val="1100"/>
              <a:buChar char="●"/>
            </a:pPr>
            <a:r>
              <a:rPr lang="en"/>
              <a:t>left filter activities alone even though they might not be necessary for the orders (can’t hurt to have them)</a:t>
            </a:r>
            <a:endParaRPr/>
          </a:p>
          <a:p>
            <a:pPr indent="-298450" lvl="0" marL="457200" rtl="0" algn="l">
              <a:spcBef>
                <a:spcPts val="0"/>
              </a:spcBef>
              <a:spcAft>
                <a:spcPts val="0"/>
              </a:spcAft>
              <a:buSzPts val="1100"/>
              <a:buChar char="●"/>
            </a:pPr>
            <a:r>
              <a:rPr lang="en"/>
              <a:t>debug pipeline copied over order parquet files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7f0b2c4e4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7f0b2c4e4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cloned new pipeline </a:t>
            </a:r>
            <a:r>
              <a:rPr i="1" lang="en"/>
              <a:t>InitialLoadWWIOrderlineSftpToBlob</a:t>
            </a:r>
            <a:r>
              <a:rPr lang="en"/>
              <a:t> that will call the pipeline </a:t>
            </a:r>
            <a:r>
              <a:rPr i="1" lang="en"/>
              <a:t>WWIOrderlinesSftpToBlob</a:t>
            </a:r>
            <a:r>
              <a:rPr lang="en"/>
              <a:t> for each file in the folder </a:t>
            </a:r>
            <a:r>
              <a:rPr i="1" lang="en"/>
              <a:t>WorldWideImporters/orderlines</a:t>
            </a:r>
            <a:endParaRPr/>
          </a:p>
          <a:p>
            <a:pPr indent="-298450" lvl="0" marL="457200" rtl="0" algn="l">
              <a:spcBef>
                <a:spcPts val="0"/>
              </a:spcBef>
              <a:spcAft>
                <a:spcPts val="0"/>
              </a:spcAft>
              <a:buSzPts val="1100"/>
              <a:buChar char="●"/>
            </a:pPr>
            <a:r>
              <a:rPr lang="en"/>
              <a:t>left filter activities alone even though they might not be necessary for the orderlines (can’t hurt to have them)</a:t>
            </a:r>
            <a:endParaRPr/>
          </a:p>
          <a:p>
            <a:pPr indent="-298450" lvl="0" marL="457200" rtl="0" algn="l">
              <a:spcBef>
                <a:spcPts val="0"/>
              </a:spcBef>
              <a:spcAft>
                <a:spcPts val="0"/>
              </a:spcAft>
              <a:buSzPts val="1100"/>
              <a:buChar char="●"/>
            </a:pPr>
            <a:r>
              <a:rPr lang="en"/>
              <a:t>debug pipeline copied over orderline parquet files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b7f0b2c4e4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b7f0b2c4e4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step requires a Windows OS to perform</a:t>
            </a:r>
            <a:endParaRPr/>
          </a:p>
          <a:p>
            <a:pPr indent="-298450" lvl="0" marL="457200" rtl="0" algn="l">
              <a:spcBef>
                <a:spcPts val="0"/>
              </a:spcBef>
              <a:spcAft>
                <a:spcPts val="0"/>
              </a:spcAft>
              <a:buSzPts val="1100"/>
              <a:buChar char="●"/>
            </a:pPr>
            <a:r>
              <a:rPr lang="en"/>
              <a:t>I used Windows 10 in VirtualBox on my mac</a:t>
            </a:r>
            <a:endParaRPr/>
          </a:p>
          <a:p>
            <a:pPr indent="-298450" lvl="0" marL="457200" rtl="0" algn="l">
              <a:spcBef>
                <a:spcPts val="0"/>
              </a:spcBef>
              <a:spcAft>
                <a:spcPts val="0"/>
              </a:spcAft>
              <a:buSzPts val="1100"/>
              <a:buChar char="●"/>
            </a:pPr>
            <a:r>
              <a:rPr lang="en"/>
              <a:t>documentation: </a:t>
            </a:r>
            <a:r>
              <a:rPr lang="en" u="sng">
                <a:solidFill>
                  <a:schemeClr val="hlink"/>
                </a:solidFill>
                <a:hlinkClick r:id="rId2"/>
              </a:rPr>
              <a:t>https://www.howtogeek.com/657464/how-to-install-a-windows-10-virtualbox-vm-on-macos/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b7f0b2c4e4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b7f0b2c4e4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an IR </a:t>
            </a:r>
            <a:r>
              <a:rPr i="1" lang="en"/>
              <a:t>OnPremisesIR</a:t>
            </a:r>
            <a:endParaRPr/>
          </a:p>
          <a:p>
            <a:pPr indent="-298450" lvl="0" marL="457200" rtl="0" algn="l">
              <a:spcBef>
                <a:spcPts val="0"/>
              </a:spcBef>
              <a:spcAft>
                <a:spcPts val="0"/>
              </a:spcAft>
              <a:buSzPts val="1100"/>
              <a:buChar char="●"/>
            </a:pPr>
            <a:r>
              <a:rPr lang="en"/>
              <a:t>installed Integration Runtime on my virtual Windows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7f0b2c4e4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7f0b2c4e4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Windows, created a new user </a:t>
            </a:r>
            <a:r>
              <a:rPr i="1" lang="en"/>
              <a:t>adf_ir</a:t>
            </a:r>
            <a:endParaRPr/>
          </a:p>
          <a:p>
            <a:pPr indent="-298450" lvl="0" marL="457200" rtl="0" algn="l">
              <a:spcBef>
                <a:spcPts val="0"/>
              </a:spcBef>
              <a:spcAft>
                <a:spcPts val="0"/>
              </a:spcAft>
              <a:buSzPts val="1100"/>
              <a:buChar char="●"/>
            </a:pPr>
            <a:r>
              <a:rPr lang="en"/>
              <a:t>created a new folder </a:t>
            </a:r>
            <a:r>
              <a:rPr i="1" lang="en"/>
              <a:t>adf_ir</a:t>
            </a:r>
            <a:r>
              <a:rPr lang="en"/>
              <a:t> and pasted the folder </a:t>
            </a:r>
            <a:r>
              <a:rPr i="1" lang="en"/>
              <a:t>SmartFoodsRefData.zip</a:t>
            </a:r>
            <a:r>
              <a:rPr lang="en"/>
              <a:t> (from GitHub lab) here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b7f0b2c4e4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b7f0b2c4e4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linked service </a:t>
            </a:r>
            <a:r>
              <a:rPr i="1" lang="en"/>
              <a:t>SmartFoodsLocalFileSystem</a:t>
            </a:r>
            <a:r>
              <a:rPr lang="en"/>
              <a:t> of type </a:t>
            </a:r>
            <a:r>
              <a:rPr i="1" lang="en"/>
              <a:t>File system</a:t>
            </a:r>
            <a:endParaRPr/>
          </a:p>
          <a:p>
            <a:pPr indent="-298450" lvl="0" marL="457200" rtl="0" algn="l">
              <a:spcBef>
                <a:spcPts val="0"/>
              </a:spcBef>
              <a:spcAft>
                <a:spcPts val="0"/>
              </a:spcAft>
              <a:buSzPts val="1100"/>
              <a:buChar char="●"/>
            </a:pPr>
            <a:r>
              <a:rPr lang="en"/>
              <a:t>password is same as the one for the user adf_ir in Windows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b7f0b2c4e4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b7f0b2c4e4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dataset </a:t>
            </a:r>
            <a:r>
              <a:rPr i="1" lang="en"/>
              <a:t>SmartFoodsRefDataLocalFileSystem</a:t>
            </a:r>
            <a:r>
              <a:rPr lang="en"/>
              <a:t> with data store </a:t>
            </a:r>
            <a:r>
              <a:rPr i="1" lang="en"/>
              <a:t>File system</a:t>
            </a:r>
            <a:r>
              <a:rPr lang="en"/>
              <a:t> and format </a:t>
            </a:r>
            <a:r>
              <a:rPr i="1" lang="en"/>
              <a:t>DelimitedText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b7f0b2c4e4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b7f0b2c4e4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gave this data set 2 parameters: file, filetype</a:t>
            </a:r>
            <a:endParaRPr/>
          </a:p>
          <a:p>
            <a:pPr indent="-298450" lvl="0" marL="457200" rtl="0" algn="l">
              <a:spcBef>
                <a:spcPts val="0"/>
              </a:spcBef>
              <a:spcAft>
                <a:spcPts val="0"/>
              </a:spcAft>
              <a:buSzPts val="1100"/>
              <a:buChar char="●"/>
            </a:pPr>
            <a:r>
              <a:rPr lang="en"/>
              <a:t>reference parameters in connection’s file path</a:t>
            </a:r>
            <a:endParaRPr/>
          </a:p>
          <a:p>
            <a:pPr indent="-298450" lvl="0" marL="457200" rtl="0" algn="l">
              <a:spcBef>
                <a:spcPts val="0"/>
              </a:spcBef>
              <a:spcAft>
                <a:spcPts val="0"/>
              </a:spcAft>
              <a:buSzPts val="1100"/>
              <a:buChar char="●"/>
            </a:pPr>
            <a:r>
              <a:rPr lang="en"/>
              <a:t>previewed data with file = SmartFoodsRefData, filetype = zip (previews shows a few rows from 1 of the 3 files inside the zip file)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7ca56df0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7ca56df0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new rg </a:t>
            </a:r>
            <a:r>
              <a:rPr i="1" lang="en"/>
              <a:t>adf-derekfunk-dev-rg</a:t>
            </a:r>
            <a:endParaRPr i="1"/>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b7f0b2c4e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b7f0b2c4e4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cloned dataset </a:t>
            </a:r>
            <a:r>
              <a:rPr i="1" lang="en"/>
              <a:t>SmartFoodsDelimitedTextBlob</a:t>
            </a:r>
            <a:r>
              <a:rPr lang="en"/>
              <a:t> into </a:t>
            </a:r>
            <a:r>
              <a:rPr i="1" lang="en"/>
              <a:t>SmartFoodsDelimitedTextBlobOnlyFolderPram</a:t>
            </a:r>
            <a:endParaRPr/>
          </a:p>
          <a:p>
            <a:pPr indent="-298450" lvl="0" marL="457200" rtl="0" algn="l">
              <a:spcBef>
                <a:spcPts val="0"/>
              </a:spcBef>
              <a:spcAft>
                <a:spcPts val="0"/>
              </a:spcAft>
              <a:buSzPts val="1100"/>
              <a:buChar char="●"/>
            </a:pPr>
            <a:r>
              <a:rPr lang="en"/>
              <a:t>only difference is that filetype and filename are no longer parameters, just folder</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7f0b2c4e4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b7f0b2c4e4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pipeline </a:t>
            </a:r>
            <a:r>
              <a:rPr i="1" lang="en"/>
              <a:t>SmartFoodsRefDataLocalFStoBlob</a:t>
            </a:r>
            <a:endParaRPr/>
          </a:p>
          <a:p>
            <a:pPr indent="-298450" lvl="0" marL="457200" rtl="0" algn="l">
              <a:spcBef>
                <a:spcPts val="0"/>
              </a:spcBef>
              <a:spcAft>
                <a:spcPts val="0"/>
              </a:spcAft>
              <a:buSzPts val="1100"/>
              <a:buChar char="●"/>
            </a:pPr>
            <a:r>
              <a:rPr lang="en"/>
              <a:t>begins with metadata activity </a:t>
            </a:r>
            <a:r>
              <a:rPr i="1" lang="en"/>
              <a:t>GetSmartFoodsRefDataFileListLocalFS</a:t>
            </a:r>
            <a:r>
              <a:rPr lang="en"/>
              <a:t> that pulls all the file names from the local zip file</a:t>
            </a:r>
            <a:endParaRPr/>
          </a:p>
          <a:p>
            <a:pPr indent="-298450" lvl="0" marL="457200" rtl="0" algn="l">
              <a:spcBef>
                <a:spcPts val="0"/>
              </a:spcBef>
              <a:spcAft>
                <a:spcPts val="0"/>
              </a:spcAft>
              <a:buSzPts val="1100"/>
              <a:buChar char="●"/>
            </a:pPr>
            <a:r>
              <a:rPr lang="en"/>
              <a:t>foreach activity takes the file names from previous activity</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7f0b2c4e4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7f0b2c4e4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the foreach activity, created activity </a:t>
            </a:r>
            <a:r>
              <a:rPr i="1" lang="en"/>
              <a:t>CopySmartFoodsRefDataLocalFStoBlob</a:t>
            </a:r>
            <a:endParaRPr/>
          </a:p>
          <a:p>
            <a:pPr indent="-298450" lvl="0" marL="457200" rtl="0" algn="l">
              <a:spcBef>
                <a:spcPts val="0"/>
              </a:spcBef>
              <a:spcAft>
                <a:spcPts val="0"/>
              </a:spcAft>
              <a:buSzPts val="1100"/>
              <a:buChar char="●"/>
            </a:pPr>
            <a:r>
              <a:rPr lang="en"/>
              <a:t>source -&gt; splits the current filename into just the name of the file and the extension zip</a:t>
            </a:r>
            <a:endParaRPr/>
          </a:p>
          <a:p>
            <a:pPr indent="-298450" lvl="0" marL="457200" rtl="0" algn="l">
              <a:spcBef>
                <a:spcPts val="0"/>
              </a:spcBef>
              <a:spcAft>
                <a:spcPts val="0"/>
              </a:spcAft>
              <a:buSzPts val="1100"/>
              <a:buChar char="●"/>
            </a:pPr>
            <a:r>
              <a:rPr lang="en"/>
              <a:t>sink -&gt; copies file into a ref_data folder in the blob container</a:t>
            </a:r>
            <a:endParaRPr/>
          </a:p>
          <a:p>
            <a:pPr indent="-298450" lvl="0" marL="457200" rtl="0" algn="l">
              <a:spcBef>
                <a:spcPts val="0"/>
              </a:spcBef>
              <a:spcAft>
                <a:spcPts val="0"/>
              </a:spcAft>
              <a:buSzPts val="1100"/>
              <a:buChar char="●"/>
            </a:pPr>
            <a:r>
              <a:rPr lang="en"/>
              <a:t>pipeline debugs copies the zip file into the blob container </a:t>
            </a:r>
            <a:r>
              <a:rPr i="1" lang="en"/>
              <a:t>smartfoodsstaging</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b7f0b2c4e4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b7f0b2c4e4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delete activity </a:t>
            </a:r>
            <a:r>
              <a:rPr i="1" lang="en"/>
              <a:t>DeleteSmartFoodsRefDataLocalFS</a:t>
            </a:r>
            <a:endParaRPr/>
          </a:p>
          <a:p>
            <a:pPr indent="-298450" lvl="0" marL="457200" rtl="0" algn="l">
              <a:spcBef>
                <a:spcPts val="0"/>
              </a:spcBef>
              <a:spcAft>
                <a:spcPts val="0"/>
              </a:spcAft>
              <a:buClr>
                <a:srgbClr val="FF0000"/>
              </a:buClr>
              <a:buSzPts val="1100"/>
              <a:buChar char="●"/>
            </a:pPr>
            <a:r>
              <a:rPr lang="en">
                <a:solidFill>
                  <a:srgbClr val="FF0000"/>
                </a:solidFill>
              </a:rPr>
              <a:t>This is supposed to remove the zip file on the local machine but it’s not working for me. I’m continuing as this doesn’t seem to be a big problem going forward.</a:t>
            </a:r>
            <a:endParaRPr>
              <a:solidFill>
                <a:srgbClr val="FF0000"/>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b7f0b2c4e4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b7f0b2c4e4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headsup: the lab has several errors that I’ve had to fix along the way, particularly around exact spelling of column names. I’ve stuck with Pascal casing, whereas the lab has sometimes deviated into camel or snake casing.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b7f0b2c4e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b7f0b2c4e4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 task here, just description of the step</a:t>
            </a:r>
            <a:endParaRPr/>
          </a:p>
          <a:p>
            <a:pPr indent="-298450" lvl="0" marL="457200" rtl="0" algn="l">
              <a:spcBef>
                <a:spcPts val="0"/>
              </a:spcBef>
              <a:spcAft>
                <a:spcPts val="0"/>
              </a:spcAft>
              <a:buSzPts val="1100"/>
              <a:buChar char="●"/>
            </a:pPr>
            <a:r>
              <a:rPr lang="en"/>
              <a:t>there are 3 systems we will be sending data to from ADF:</a:t>
            </a:r>
            <a:endParaRPr/>
          </a:p>
          <a:p>
            <a:pPr indent="-298450" lvl="1" marL="914400" rtl="0" algn="l">
              <a:spcBef>
                <a:spcPts val="0"/>
              </a:spcBef>
              <a:spcAft>
                <a:spcPts val="0"/>
              </a:spcAft>
              <a:buSzPts val="1100"/>
              <a:buChar char="○"/>
            </a:pPr>
            <a:r>
              <a:rPr lang="en"/>
              <a:t>Azure SQL DB for Analytics Reporting teams</a:t>
            </a:r>
            <a:endParaRPr/>
          </a:p>
          <a:p>
            <a:pPr indent="-298450" lvl="1" marL="914400" rtl="0" algn="l">
              <a:spcBef>
                <a:spcPts val="0"/>
              </a:spcBef>
              <a:spcAft>
                <a:spcPts val="0"/>
              </a:spcAft>
              <a:buSzPts val="1100"/>
              <a:buChar char="○"/>
            </a:pPr>
            <a:r>
              <a:rPr lang="en"/>
              <a:t>Azure Blob Storage for Data Science teams</a:t>
            </a:r>
            <a:endParaRPr/>
          </a:p>
          <a:p>
            <a:pPr indent="-298450" lvl="1" marL="914400" rtl="0" algn="l">
              <a:spcBef>
                <a:spcPts val="0"/>
              </a:spcBef>
              <a:spcAft>
                <a:spcPts val="0"/>
              </a:spcAft>
              <a:buSzPts val="1100"/>
              <a:buChar char="○"/>
            </a:pPr>
            <a:r>
              <a:rPr lang="en"/>
              <a:t>Cosmos for SmartFoods app</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b7f0b2c4e4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b7f0b2c4e4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DB </a:t>
            </a:r>
            <a:r>
              <a:rPr i="1" lang="en"/>
              <a:t>adf-derekfunk-dev-sqldb</a:t>
            </a:r>
            <a:r>
              <a:rPr lang="en"/>
              <a:t>, created a star schema</a:t>
            </a:r>
            <a:endParaRPr/>
          </a:p>
          <a:p>
            <a:pPr indent="0" lvl="0" marL="0" rtl="0" algn="l">
              <a:spcBef>
                <a:spcPts val="0"/>
              </a:spcBef>
              <a:spcAft>
                <a:spcPts val="0"/>
              </a:spcAft>
              <a:buNone/>
            </a:pPr>
            <a:r>
              <a:rPr lang="en"/>
              <a:t>CREATE SCHEMA SmartFoodsDW;</a:t>
            </a:r>
            <a:endParaRPr/>
          </a:p>
          <a:p>
            <a:pPr indent="0" lvl="0" marL="0" rtl="0" algn="l">
              <a:spcBef>
                <a:spcPts val="0"/>
              </a:spcBef>
              <a:spcAft>
                <a:spcPts val="0"/>
              </a:spcAft>
              <a:buNone/>
            </a:pPr>
            <a:r>
              <a:rPr lang="en"/>
              <a:t>GO</a:t>
            </a:r>
            <a:endParaRPr/>
          </a:p>
          <a:p>
            <a:pPr indent="0" lvl="0" marL="0" rtl="0" algn="l">
              <a:spcBef>
                <a:spcPts val="0"/>
              </a:spcBef>
              <a:spcAft>
                <a:spcPts val="0"/>
              </a:spcAft>
              <a:buNone/>
            </a:pPr>
            <a:r>
              <a:rPr lang="en"/>
              <a:t>CREATE TABLE [SmartFoodsDW].[customerDim](</a:t>
            </a:r>
            <a:endParaRPr/>
          </a:p>
          <a:p>
            <a:pPr indent="0" lvl="0" marL="0" rtl="0" algn="l">
              <a:spcBef>
                <a:spcPts val="0"/>
              </a:spcBef>
              <a:spcAft>
                <a:spcPts val="0"/>
              </a:spcAft>
              <a:buNone/>
            </a:pPr>
            <a:r>
              <a:rPr lang="en"/>
              <a:t>	[CustomerKey] [bigint],</a:t>
            </a:r>
            <a:endParaRPr/>
          </a:p>
          <a:p>
            <a:pPr indent="0" lvl="0" marL="0" rtl="0" algn="l">
              <a:spcBef>
                <a:spcPts val="0"/>
              </a:spcBef>
              <a:spcAft>
                <a:spcPts val="0"/>
              </a:spcAft>
              <a:buNone/>
            </a:pPr>
            <a:r>
              <a:rPr lang="en"/>
              <a:t>	[LoyaltyNum] [nvarchar](max),</a:t>
            </a:r>
            <a:endParaRPr/>
          </a:p>
          <a:p>
            <a:pPr indent="0" lvl="0" marL="0" rtl="0" algn="l">
              <a:spcBef>
                <a:spcPts val="0"/>
              </a:spcBef>
              <a:spcAft>
                <a:spcPts val="0"/>
              </a:spcAft>
              <a:buNone/>
            </a:pPr>
            <a:r>
              <a:rPr lang="en"/>
              <a:t>	[FirstName] [nvarchar](max) NULL,</a:t>
            </a:r>
            <a:endParaRPr/>
          </a:p>
          <a:p>
            <a:pPr indent="0" lvl="0" marL="0" rtl="0" algn="l">
              <a:spcBef>
                <a:spcPts val="0"/>
              </a:spcBef>
              <a:spcAft>
                <a:spcPts val="0"/>
              </a:spcAft>
              <a:buNone/>
            </a:pPr>
            <a:r>
              <a:rPr lang="en"/>
              <a:t>	[LastName] [nvarchar](max) NULL,</a:t>
            </a:r>
            <a:endParaRPr/>
          </a:p>
          <a:p>
            <a:pPr indent="0" lvl="0" marL="0" rtl="0" algn="l">
              <a:spcBef>
                <a:spcPts val="0"/>
              </a:spcBef>
              <a:spcAft>
                <a:spcPts val="0"/>
              </a:spcAft>
              <a:buNone/>
            </a:pPr>
            <a:r>
              <a:rPr lang="en"/>
              <a:t>	[City] [nvarchar](max) NULL,</a:t>
            </a:r>
            <a:endParaRPr/>
          </a:p>
          <a:p>
            <a:pPr indent="0" lvl="0" marL="0" rtl="0" algn="l">
              <a:spcBef>
                <a:spcPts val="0"/>
              </a:spcBef>
              <a:spcAft>
                <a:spcPts val="0"/>
              </a:spcAft>
              <a:buNone/>
            </a:pPr>
            <a:r>
              <a:rPr lang="en"/>
              <a:t>	[State] [nvarchar](max) NULL,</a:t>
            </a:r>
            <a:endParaRPr/>
          </a:p>
          <a:p>
            <a:pPr indent="0" lvl="0" marL="0" rtl="0" algn="l">
              <a:spcBef>
                <a:spcPts val="0"/>
              </a:spcBef>
              <a:spcAft>
                <a:spcPts val="0"/>
              </a:spcAft>
              <a:buNone/>
            </a:pPr>
            <a:r>
              <a:rPr lang="en"/>
              <a:t>	[Email] [nvarchar](max) NULL,</a:t>
            </a:r>
            <a:endParaRPr/>
          </a:p>
          <a:p>
            <a:pPr indent="0" lvl="0" marL="0" rtl="0" algn="l">
              <a:spcBef>
                <a:spcPts val="0"/>
              </a:spcBef>
              <a:spcAft>
                <a:spcPts val="0"/>
              </a:spcAft>
              <a:buNone/>
            </a:pPr>
            <a:r>
              <a:rPr lang="en"/>
              <a:t>	[Address] [nvarchar](max) NULL,</a:t>
            </a:r>
            <a:endParaRPr/>
          </a:p>
          <a:p>
            <a:pPr indent="0" lvl="0" marL="0" rtl="0" algn="l">
              <a:spcBef>
                <a:spcPts val="0"/>
              </a:spcBef>
              <a:spcAft>
                <a:spcPts val="0"/>
              </a:spcAft>
              <a:buNone/>
            </a:pPr>
            <a:r>
              <a:rPr lang="en"/>
              <a:t>	[PostCode] [nvarchar](max) NULL,</a:t>
            </a:r>
            <a:endParaRPr/>
          </a:p>
          <a:p>
            <a:pPr indent="0" lvl="0" marL="0" rtl="0" algn="l">
              <a:spcBef>
                <a:spcPts val="0"/>
              </a:spcBef>
              <a:spcAft>
                <a:spcPts val="0"/>
              </a:spcAft>
              <a:buNone/>
            </a:pPr>
            <a:r>
              <a:rPr lang="en"/>
              <a:t>	[MemberSince] [date] NULL,</a:t>
            </a:r>
            <a:endParaRPr/>
          </a:p>
          <a:p>
            <a:pPr indent="0" lvl="0" marL="0" rtl="0" algn="l">
              <a:spcBef>
                <a:spcPts val="0"/>
              </a:spcBef>
              <a:spcAft>
                <a:spcPts val="0"/>
              </a:spcAft>
              <a:buNone/>
            </a:pPr>
            <a:r>
              <a:rPr lang="en"/>
              <a:t>	[Dob] [date] NULL,</a:t>
            </a:r>
            <a:endParaRPr/>
          </a:p>
          <a:p>
            <a:pPr indent="0" lvl="0" marL="0" rtl="0" algn="l">
              <a:spcBef>
                <a:spcPts val="0"/>
              </a:spcBef>
              <a:spcAft>
                <a:spcPts val="0"/>
              </a:spcAft>
              <a:buNone/>
            </a:pPr>
            <a:r>
              <a:rPr lang="en"/>
              <a:t>	[RecInsertDt] [date] NULL,</a:t>
            </a:r>
            <a:endParaRPr/>
          </a:p>
          <a:p>
            <a:pPr indent="0" lvl="0" marL="0" rtl="0" algn="l">
              <a:spcBef>
                <a:spcPts val="0"/>
              </a:spcBef>
              <a:spcAft>
                <a:spcPts val="0"/>
              </a:spcAft>
              <a:buNone/>
            </a:pPr>
            <a:r>
              <a:rPr lang="en"/>
              <a:t>	[RecStartDt] [date] NULL,</a:t>
            </a:r>
            <a:endParaRPr/>
          </a:p>
          <a:p>
            <a:pPr indent="0" lvl="0" marL="0" rtl="0" algn="l">
              <a:spcBef>
                <a:spcPts val="0"/>
              </a:spcBef>
              <a:spcAft>
                <a:spcPts val="0"/>
              </a:spcAft>
              <a:buNone/>
            </a:pPr>
            <a:r>
              <a:rPr lang="en"/>
              <a:t>	[RecEndDt] [date] NULL,</a:t>
            </a:r>
            <a:endParaRPr/>
          </a:p>
          <a:p>
            <a:pPr indent="0" lvl="0" marL="0" rtl="0" algn="l">
              <a:spcBef>
                <a:spcPts val="0"/>
              </a:spcBef>
              <a:spcAft>
                <a:spcPts val="0"/>
              </a:spcAft>
              <a:buNone/>
            </a:pPr>
            <a:r>
              <a:rPr lang="en"/>
              <a:t>	[RecCurrInd] [bit] NULL,</a:t>
            </a:r>
            <a:endParaRPr/>
          </a:p>
          <a:p>
            <a:pPr indent="0" lvl="0" marL="0" rtl="0" algn="l">
              <a:spcBef>
                <a:spcPts val="0"/>
              </a:spcBef>
              <a:spcAft>
                <a:spcPts val="0"/>
              </a:spcAft>
              <a:buNone/>
            </a:pPr>
            <a:r>
              <a:rPr lang="en"/>
              <a:t>	[sourceLineage] [nvarchar](max),</a:t>
            </a:r>
            <a:endParaRPr/>
          </a:p>
          <a:p>
            <a:pPr indent="0" lvl="0" marL="0" rtl="0" algn="l">
              <a:spcBef>
                <a:spcPts val="0"/>
              </a:spcBef>
              <a:spcAft>
                <a:spcPts val="0"/>
              </a:spcAft>
              <a:buNone/>
            </a:pPr>
            <a:r>
              <a:rPr lang="en"/>
              <a:t>	[RecMd5Hash] [nvarchar](max)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GO</a:t>
            </a:r>
            <a:endParaRPr/>
          </a:p>
          <a:p>
            <a:pPr indent="0" lvl="0" marL="0" rtl="0" algn="l">
              <a:spcBef>
                <a:spcPts val="0"/>
              </a:spcBef>
              <a:spcAft>
                <a:spcPts val="0"/>
              </a:spcAft>
              <a:buNone/>
            </a:pPr>
            <a:r>
              <a:rPr lang="en"/>
              <a:t>CREATE TABLE [SmartFoodsDW].[foodDim](</a:t>
            </a:r>
            <a:endParaRPr/>
          </a:p>
          <a:p>
            <a:pPr indent="0" lvl="0" marL="0" rtl="0" algn="l">
              <a:spcBef>
                <a:spcPts val="0"/>
              </a:spcBef>
              <a:spcAft>
                <a:spcPts val="0"/>
              </a:spcAft>
              <a:buNone/>
            </a:pPr>
            <a:r>
              <a:rPr lang="en"/>
              <a:t>	[sku] [nvarchar](max),</a:t>
            </a:r>
            <a:endParaRPr/>
          </a:p>
          <a:p>
            <a:pPr indent="0" lvl="0" marL="0" rtl="0" algn="l">
              <a:spcBef>
                <a:spcPts val="0"/>
              </a:spcBef>
              <a:spcAft>
                <a:spcPts val="0"/>
              </a:spcAft>
              <a:buNone/>
            </a:pPr>
            <a:r>
              <a:rPr lang="en"/>
              <a:t>	[foodKey] [bigint],</a:t>
            </a:r>
            <a:endParaRPr/>
          </a:p>
          <a:p>
            <a:pPr indent="0" lvl="0" marL="0" rtl="0" algn="l">
              <a:spcBef>
                <a:spcPts val="0"/>
              </a:spcBef>
              <a:spcAft>
                <a:spcPts val="0"/>
              </a:spcAft>
              <a:buNone/>
            </a:pPr>
            <a:r>
              <a:rPr lang="en"/>
              <a:t>	[desc] [nvarchar](max) NULL,</a:t>
            </a:r>
            <a:endParaRPr/>
          </a:p>
          <a:p>
            <a:pPr indent="0" lvl="0" marL="0" rtl="0" algn="l">
              <a:spcBef>
                <a:spcPts val="0"/>
              </a:spcBef>
              <a:spcAft>
                <a:spcPts val="0"/>
              </a:spcAft>
              <a:buNone/>
            </a:pPr>
            <a:r>
              <a:rPr lang="en"/>
              <a:t>	[foodGroup] [nvarchar](max) NULL,</a:t>
            </a:r>
            <a:endParaRPr/>
          </a:p>
          <a:p>
            <a:pPr indent="0" lvl="0" marL="0" rtl="0" algn="l">
              <a:spcBef>
                <a:spcPts val="0"/>
              </a:spcBef>
              <a:spcAft>
                <a:spcPts val="0"/>
              </a:spcAft>
              <a:buNone/>
            </a:pPr>
            <a:r>
              <a:rPr lang="en"/>
              <a:t>	[RecInsertDt] [date] NULL,</a:t>
            </a:r>
            <a:endParaRPr/>
          </a:p>
          <a:p>
            <a:pPr indent="0" lvl="0" marL="0" rtl="0" algn="l">
              <a:spcBef>
                <a:spcPts val="0"/>
              </a:spcBef>
              <a:spcAft>
                <a:spcPts val="0"/>
              </a:spcAft>
              <a:buNone/>
            </a:pPr>
            <a:r>
              <a:rPr lang="en"/>
              <a:t>	[RecStartDt] [date] NULL,</a:t>
            </a:r>
            <a:endParaRPr/>
          </a:p>
          <a:p>
            <a:pPr indent="0" lvl="0" marL="0" rtl="0" algn="l">
              <a:spcBef>
                <a:spcPts val="0"/>
              </a:spcBef>
              <a:spcAft>
                <a:spcPts val="0"/>
              </a:spcAft>
              <a:buNone/>
            </a:pPr>
            <a:r>
              <a:rPr lang="en"/>
              <a:t>	[RecEndDt] [date] NULL,</a:t>
            </a:r>
            <a:endParaRPr/>
          </a:p>
          <a:p>
            <a:pPr indent="0" lvl="0" marL="0" rtl="0" algn="l">
              <a:spcBef>
                <a:spcPts val="0"/>
              </a:spcBef>
              <a:spcAft>
                <a:spcPts val="0"/>
              </a:spcAft>
              <a:buNone/>
            </a:pPr>
            <a:r>
              <a:rPr lang="en"/>
              <a:t>	[RecCurrInd] [bit] NULL,</a:t>
            </a:r>
            <a:endParaRPr/>
          </a:p>
          <a:p>
            <a:pPr indent="0" lvl="0" marL="0" rtl="0" algn="l">
              <a:spcBef>
                <a:spcPts val="0"/>
              </a:spcBef>
              <a:spcAft>
                <a:spcPts val="0"/>
              </a:spcAft>
              <a:buNone/>
            </a:pPr>
            <a:r>
              <a:rPr lang="en"/>
              <a:t>	[sourceLineage] [nvarchar](max),</a:t>
            </a:r>
            <a:endParaRPr/>
          </a:p>
          <a:p>
            <a:pPr indent="0" lvl="0" marL="0" rtl="0" algn="l">
              <a:spcBef>
                <a:spcPts val="0"/>
              </a:spcBef>
              <a:spcAft>
                <a:spcPts val="0"/>
              </a:spcAft>
              <a:buNone/>
            </a:pPr>
            <a:r>
              <a:rPr lang="en"/>
              <a:t>	[RecMd5Hash] [nvarchar](max)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GO</a:t>
            </a:r>
            <a:endParaRPr/>
          </a:p>
          <a:p>
            <a:pPr indent="0" lvl="0" marL="0" rtl="0" algn="l">
              <a:spcBef>
                <a:spcPts val="0"/>
              </a:spcBef>
              <a:spcAft>
                <a:spcPts val="0"/>
              </a:spcAft>
              <a:buNone/>
            </a:pPr>
            <a:r>
              <a:rPr lang="en"/>
              <a:t>CREATE TABLE [SmartFoodsDW].[foodNutDim](</a:t>
            </a:r>
            <a:endParaRPr/>
          </a:p>
          <a:p>
            <a:pPr indent="0" lvl="0" marL="0" rtl="0" algn="l">
              <a:spcBef>
                <a:spcPts val="0"/>
              </a:spcBef>
              <a:spcAft>
                <a:spcPts val="0"/>
              </a:spcAft>
              <a:buNone/>
            </a:pPr>
            <a:r>
              <a:rPr lang="en"/>
              <a:t>	[foodKey] [bigint],</a:t>
            </a:r>
            <a:endParaRPr/>
          </a:p>
          <a:p>
            <a:pPr indent="0" lvl="0" marL="0" rtl="0" algn="l">
              <a:spcBef>
                <a:spcPts val="0"/>
              </a:spcBef>
              <a:spcAft>
                <a:spcPts val="0"/>
              </a:spcAft>
              <a:buNone/>
            </a:pPr>
            <a:r>
              <a:rPr lang="en"/>
              <a:t>	[nutrientId] [nvarchar](max),</a:t>
            </a:r>
            <a:endParaRPr/>
          </a:p>
          <a:p>
            <a:pPr indent="0" lvl="0" marL="0" rtl="0" algn="l">
              <a:spcBef>
                <a:spcPts val="0"/>
              </a:spcBef>
              <a:spcAft>
                <a:spcPts val="0"/>
              </a:spcAft>
              <a:buNone/>
            </a:pPr>
            <a:r>
              <a:rPr lang="en"/>
              <a:t>	[nutritionValue] [float] NULL,</a:t>
            </a:r>
            <a:endParaRPr/>
          </a:p>
          <a:p>
            <a:pPr indent="0" lvl="0" marL="0" rtl="0" algn="l">
              <a:spcBef>
                <a:spcPts val="0"/>
              </a:spcBef>
              <a:spcAft>
                <a:spcPts val="0"/>
              </a:spcAft>
              <a:buNone/>
            </a:pPr>
            <a:r>
              <a:rPr lang="en"/>
              <a:t>	[desc] [nvarchar](max) NULL,</a:t>
            </a:r>
            <a:endParaRPr/>
          </a:p>
          <a:p>
            <a:pPr indent="0" lvl="0" marL="0" rtl="0" algn="l">
              <a:spcBef>
                <a:spcPts val="0"/>
              </a:spcBef>
              <a:spcAft>
                <a:spcPts val="0"/>
              </a:spcAft>
              <a:buNone/>
            </a:pPr>
            <a:r>
              <a:rPr lang="en"/>
              <a:t>	[nutUnit] [nvarchar](60) NULL,</a:t>
            </a:r>
            <a:endParaRPr/>
          </a:p>
          <a:p>
            <a:pPr indent="0" lvl="0" marL="0" rtl="0" algn="l">
              <a:spcBef>
                <a:spcPts val="0"/>
              </a:spcBef>
              <a:spcAft>
                <a:spcPts val="0"/>
              </a:spcAft>
              <a:buNone/>
            </a:pPr>
            <a:r>
              <a:rPr lang="en"/>
              <a:t>	[RecInsertDt] [date] NULL</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CREATE TABLE [SmartFoodsDW].[invoiceLineTxn](</a:t>
            </a:r>
            <a:endParaRPr/>
          </a:p>
          <a:p>
            <a:pPr indent="0" lvl="0" marL="0" rtl="0" algn="l">
              <a:spcBef>
                <a:spcPts val="0"/>
              </a:spcBef>
              <a:spcAft>
                <a:spcPts val="0"/>
              </a:spcAft>
              <a:buNone/>
            </a:pPr>
            <a:r>
              <a:rPr lang="en"/>
              <a:t>	[invoiceNumber] [nvarchar](max),</a:t>
            </a:r>
            <a:endParaRPr/>
          </a:p>
          <a:p>
            <a:pPr indent="0" lvl="0" marL="0" rtl="0" algn="l">
              <a:spcBef>
                <a:spcPts val="0"/>
              </a:spcBef>
              <a:spcAft>
                <a:spcPts val="0"/>
              </a:spcAft>
              <a:buNone/>
            </a:pPr>
            <a:r>
              <a:rPr lang="en"/>
              <a:t>	[lineNumber] [int],</a:t>
            </a:r>
            <a:endParaRPr/>
          </a:p>
          <a:p>
            <a:pPr indent="0" lvl="0" marL="0" rtl="0" algn="l">
              <a:spcBef>
                <a:spcPts val="0"/>
              </a:spcBef>
              <a:spcAft>
                <a:spcPts val="0"/>
              </a:spcAft>
              <a:buNone/>
            </a:pPr>
            <a:r>
              <a:rPr lang="en"/>
              <a:t>	[foodKey] [bigint],</a:t>
            </a:r>
            <a:endParaRPr/>
          </a:p>
          <a:p>
            <a:pPr indent="0" lvl="0" marL="0" rtl="0" algn="l">
              <a:spcBef>
                <a:spcPts val="0"/>
              </a:spcBef>
              <a:spcAft>
                <a:spcPts val="0"/>
              </a:spcAft>
              <a:buNone/>
            </a:pPr>
            <a:r>
              <a:rPr lang="en"/>
              <a:t>	[itemDesc] [nvarchar](max) NULL,</a:t>
            </a:r>
            <a:endParaRPr/>
          </a:p>
          <a:p>
            <a:pPr indent="0" lvl="0" marL="0" rtl="0" algn="l">
              <a:spcBef>
                <a:spcPts val="0"/>
              </a:spcBef>
              <a:spcAft>
                <a:spcPts val="0"/>
              </a:spcAft>
              <a:buNone/>
            </a:pPr>
            <a:r>
              <a:rPr lang="en"/>
              <a:t>	[itemFoodGroup] [nvarchar](max) NULL,</a:t>
            </a:r>
            <a:endParaRPr/>
          </a:p>
          <a:p>
            <a:pPr indent="0" lvl="0" marL="0" rtl="0" algn="l">
              <a:spcBef>
                <a:spcPts val="0"/>
              </a:spcBef>
              <a:spcAft>
                <a:spcPts val="0"/>
              </a:spcAft>
              <a:buNone/>
            </a:pPr>
            <a:r>
              <a:rPr lang="en"/>
              <a:t>	[uPrice] [float],</a:t>
            </a:r>
            <a:endParaRPr/>
          </a:p>
          <a:p>
            <a:pPr indent="0" lvl="0" marL="0" rtl="0" algn="l">
              <a:spcBef>
                <a:spcPts val="0"/>
              </a:spcBef>
              <a:spcAft>
                <a:spcPts val="0"/>
              </a:spcAft>
              <a:buNone/>
            </a:pPr>
            <a:r>
              <a:rPr lang="en"/>
              <a:t>	[qty] [bigint],</a:t>
            </a:r>
            <a:endParaRPr/>
          </a:p>
          <a:p>
            <a:pPr indent="0" lvl="0" marL="0" rtl="0" algn="l">
              <a:spcBef>
                <a:spcPts val="0"/>
              </a:spcBef>
              <a:spcAft>
                <a:spcPts val="0"/>
              </a:spcAft>
              <a:buNone/>
            </a:pPr>
            <a:r>
              <a:rPr lang="en"/>
              <a:t>	[gst] [float],</a:t>
            </a:r>
            <a:endParaRPr/>
          </a:p>
          <a:p>
            <a:pPr indent="0" lvl="0" marL="0" rtl="0" algn="l">
              <a:spcBef>
                <a:spcPts val="0"/>
              </a:spcBef>
              <a:spcAft>
                <a:spcPts val="0"/>
              </a:spcAft>
              <a:buNone/>
            </a:pPr>
            <a:r>
              <a:rPr lang="en"/>
              <a:t>	[lineTotalGstExc] [float],</a:t>
            </a:r>
            <a:endParaRPr/>
          </a:p>
          <a:p>
            <a:pPr indent="0" lvl="0" marL="0" rtl="0" algn="l">
              <a:spcBef>
                <a:spcPts val="0"/>
              </a:spcBef>
              <a:spcAft>
                <a:spcPts val="0"/>
              </a:spcAft>
              <a:buNone/>
            </a:pPr>
            <a:r>
              <a:rPr lang="en"/>
              <a:t>	[lineTotalGstInc] [float],</a:t>
            </a:r>
            <a:endParaRPr/>
          </a:p>
          <a:p>
            <a:pPr indent="0" lvl="0" marL="0" rtl="0" algn="l">
              <a:spcBef>
                <a:spcPts val="0"/>
              </a:spcBef>
              <a:spcAft>
                <a:spcPts val="0"/>
              </a:spcAft>
              <a:buNone/>
            </a:pPr>
            <a:r>
              <a:rPr lang="en"/>
              <a:t>	[sourceLineage] [nvarchar](max),</a:t>
            </a:r>
            <a:endParaRPr/>
          </a:p>
          <a:p>
            <a:pPr indent="0" lvl="0" marL="0" rtl="0" algn="l">
              <a:spcBef>
                <a:spcPts val="0"/>
              </a:spcBef>
              <a:spcAft>
                <a:spcPts val="0"/>
              </a:spcAft>
              <a:buNone/>
            </a:pPr>
            <a:r>
              <a:rPr lang="en"/>
              <a:t>	[recInsertDt] [date]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GO</a:t>
            </a:r>
            <a:endParaRPr/>
          </a:p>
          <a:p>
            <a:pPr indent="0" lvl="0" marL="0" rtl="0" algn="l">
              <a:spcBef>
                <a:spcPts val="0"/>
              </a:spcBef>
              <a:spcAft>
                <a:spcPts val="0"/>
              </a:spcAft>
              <a:buNone/>
            </a:pPr>
            <a:r>
              <a:rPr lang="en"/>
              <a:t>CREATE TABLE [SmartFoodsDW].[invoiceTxn](</a:t>
            </a:r>
            <a:endParaRPr/>
          </a:p>
          <a:p>
            <a:pPr indent="0" lvl="0" marL="0" rtl="0" algn="l">
              <a:spcBef>
                <a:spcPts val="0"/>
              </a:spcBef>
              <a:spcAft>
                <a:spcPts val="0"/>
              </a:spcAft>
              <a:buNone/>
            </a:pPr>
            <a:r>
              <a:rPr lang="en"/>
              <a:t>	[invoiceNumber] [nvarchar](max),</a:t>
            </a:r>
            <a:endParaRPr/>
          </a:p>
          <a:p>
            <a:pPr indent="0" lvl="0" marL="0" rtl="0" algn="l">
              <a:spcBef>
                <a:spcPts val="0"/>
              </a:spcBef>
              <a:spcAft>
                <a:spcPts val="0"/>
              </a:spcAft>
              <a:buNone/>
            </a:pPr>
            <a:r>
              <a:rPr lang="en"/>
              <a:t>	[loyaltyNum] [nvarchar](max) NULL,</a:t>
            </a:r>
            <a:endParaRPr/>
          </a:p>
          <a:p>
            <a:pPr indent="0" lvl="0" marL="0" rtl="0" algn="l">
              <a:spcBef>
                <a:spcPts val="0"/>
              </a:spcBef>
              <a:spcAft>
                <a:spcPts val="0"/>
              </a:spcAft>
              <a:buNone/>
            </a:pPr>
            <a:r>
              <a:rPr lang="en"/>
              <a:t>	[CustomerKey] [bigint] NULL,</a:t>
            </a:r>
            <a:endParaRPr/>
          </a:p>
          <a:p>
            <a:pPr indent="0" lvl="0" marL="0" rtl="0" algn="l">
              <a:spcBef>
                <a:spcPts val="0"/>
              </a:spcBef>
              <a:spcAft>
                <a:spcPts val="0"/>
              </a:spcAft>
              <a:buNone/>
            </a:pPr>
            <a:r>
              <a:rPr lang="en"/>
              <a:t>	[store] [nvarchar](max) NULL,</a:t>
            </a:r>
            <a:endParaRPr/>
          </a:p>
          <a:p>
            <a:pPr indent="0" lvl="0" marL="0" rtl="0" algn="l">
              <a:spcBef>
                <a:spcPts val="0"/>
              </a:spcBef>
              <a:spcAft>
                <a:spcPts val="0"/>
              </a:spcAft>
              <a:buNone/>
            </a:pPr>
            <a:r>
              <a:rPr lang="en"/>
              <a:t>	[State] [nvarchar](max) NULL,</a:t>
            </a:r>
            <a:endParaRPr/>
          </a:p>
          <a:p>
            <a:pPr indent="0" lvl="0" marL="0" rtl="0" algn="l">
              <a:spcBef>
                <a:spcPts val="0"/>
              </a:spcBef>
              <a:spcAft>
                <a:spcPts val="0"/>
              </a:spcAft>
              <a:buNone/>
            </a:pPr>
            <a:r>
              <a:rPr lang="en"/>
              <a:t>	[lineItemCount] [bigint],</a:t>
            </a:r>
            <a:endParaRPr/>
          </a:p>
          <a:p>
            <a:pPr indent="0" lvl="0" marL="0" rtl="0" algn="l">
              <a:spcBef>
                <a:spcPts val="0"/>
              </a:spcBef>
              <a:spcAft>
                <a:spcPts val="0"/>
              </a:spcAft>
              <a:buNone/>
            </a:pPr>
            <a:r>
              <a:rPr lang="en"/>
              <a:t>	[invoiceTotalGSTinc] [float],</a:t>
            </a:r>
            <a:endParaRPr/>
          </a:p>
          <a:p>
            <a:pPr indent="0" lvl="0" marL="0" rtl="0" algn="l">
              <a:spcBef>
                <a:spcPts val="0"/>
              </a:spcBef>
              <a:spcAft>
                <a:spcPts val="0"/>
              </a:spcAft>
              <a:buNone/>
            </a:pPr>
            <a:r>
              <a:rPr lang="en"/>
              <a:t>	[invoiceTotalGSTexc] [float],</a:t>
            </a:r>
            <a:endParaRPr/>
          </a:p>
          <a:p>
            <a:pPr indent="0" lvl="0" marL="0" rtl="0" algn="l">
              <a:spcBef>
                <a:spcPts val="0"/>
              </a:spcBef>
              <a:spcAft>
                <a:spcPts val="0"/>
              </a:spcAft>
              <a:buNone/>
            </a:pPr>
            <a:r>
              <a:rPr lang="en"/>
              <a:t>	[InvoiceGst] [float],</a:t>
            </a:r>
            <a:endParaRPr/>
          </a:p>
          <a:p>
            <a:pPr indent="0" lvl="0" marL="0" rtl="0" algn="l">
              <a:spcBef>
                <a:spcPts val="0"/>
              </a:spcBef>
              <a:spcAft>
                <a:spcPts val="0"/>
              </a:spcAft>
              <a:buNone/>
            </a:pPr>
            <a:r>
              <a:rPr lang="en"/>
              <a:t>	[timestamp] [datetime2](7),</a:t>
            </a:r>
            <a:endParaRPr/>
          </a:p>
          <a:p>
            <a:pPr indent="0" lvl="0" marL="0" rtl="0" algn="l">
              <a:spcBef>
                <a:spcPts val="0"/>
              </a:spcBef>
              <a:spcAft>
                <a:spcPts val="0"/>
              </a:spcAft>
              <a:buNone/>
            </a:pPr>
            <a:r>
              <a:rPr lang="en"/>
              <a:t>	[sourceFileLineage] [nvarchar](max),</a:t>
            </a:r>
            <a:endParaRPr/>
          </a:p>
          <a:p>
            <a:pPr indent="0" lvl="0" marL="0" rtl="0" algn="l">
              <a:spcBef>
                <a:spcPts val="0"/>
              </a:spcBef>
              <a:spcAft>
                <a:spcPts val="0"/>
              </a:spcAft>
              <a:buNone/>
            </a:pPr>
            <a:r>
              <a:rPr lang="en"/>
              <a:t>	[recInsertDt] [date]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GO</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b7f0b2c4e4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b7f0b2c4e4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 task here, just a description of Azure data flows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7f0b2c4e4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7f0b2c4e4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data flow </a:t>
            </a:r>
            <a:r>
              <a:rPr i="1" lang="en"/>
              <a:t>SmartFoodsCustomerELT</a:t>
            </a:r>
            <a:endParaRPr/>
          </a:p>
          <a:p>
            <a:pPr indent="-298450" lvl="0" marL="457200" rtl="0" algn="l">
              <a:spcBef>
                <a:spcPts val="0"/>
              </a:spcBef>
              <a:spcAft>
                <a:spcPts val="0"/>
              </a:spcAft>
              <a:buSzPts val="1100"/>
              <a:buChar char="●"/>
            </a:pPr>
            <a:r>
              <a:rPr lang="en"/>
              <a:t>turned on data flow debug</a:t>
            </a:r>
            <a:endParaRPr/>
          </a:p>
          <a:p>
            <a:pPr indent="-298450" lvl="0" marL="457200" rtl="0" algn="l">
              <a:spcBef>
                <a:spcPts val="0"/>
              </a:spcBef>
              <a:spcAft>
                <a:spcPts val="0"/>
              </a:spcAft>
              <a:buSzPts val="1100"/>
              <a:buChar char="●"/>
            </a:pPr>
            <a:r>
              <a:rPr lang="en"/>
              <a:t>source dataset = SmartFoodsDelimitedTextBlob</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b7f0b2c4e4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b7f0b2c4e4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Projection -&gt; Import projection</a:t>
            </a:r>
            <a:endParaRPr/>
          </a:p>
          <a:p>
            <a:pPr indent="-298450" lvl="0" marL="457200" rtl="0" algn="l">
              <a:spcBef>
                <a:spcPts val="0"/>
              </a:spcBef>
              <a:spcAft>
                <a:spcPts val="0"/>
              </a:spcAft>
              <a:buSzPts val="1100"/>
              <a:buChar char="●"/>
            </a:pPr>
            <a:r>
              <a:rPr lang="en"/>
              <a:t>changed postCode type from short to string (Azure SQL DB doesn’t recognize short)</a:t>
            </a:r>
            <a:endParaRPr/>
          </a:p>
          <a:p>
            <a:pPr indent="-298450" lvl="0" marL="457200" rtl="0" algn="l">
              <a:spcBef>
                <a:spcPts val="0"/>
              </a:spcBef>
              <a:spcAft>
                <a:spcPts val="0"/>
              </a:spcAft>
              <a:buSzPts val="1100"/>
              <a:buChar char="●"/>
            </a:pPr>
            <a:r>
              <a:rPr lang="en"/>
              <a:t>data preview shows what’s in the blob container file for debug parameters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7ca56df0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7ca56df0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new df </a:t>
            </a:r>
            <a:r>
              <a:rPr i="1" lang="en"/>
              <a:t>adf-derekfunk-dev-datafactory</a:t>
            </a:r>
            <a:endParaRPr i="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7f0b2c4e4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b7f0b2c4e4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gave data flow 2 parameters</a:t>
            </a:r>
            <a:endParaRPr/>
          </a:p>
          <a:p>
            <a:pPr indent="-298450" lvl="0" marL="457200" rtl="0" algn="l">
              <a:spcBef>
                <a:spcPts val="0"/>
              </a:spcBef>
              <a:spcAft>
                <a:spcPts val="0"/>
              </a:spcAft>
              <a:buClr>
                <a:srgbClr val="FF0000"/>
              </a:buClr>
              <a:buSzPts val="1100"/>
              <a:buChar char="●"/>
            </a:pPr>
            <a:r>
              <a:rPr lang="en">
                <a:solidFill>
                  <a:srgbClr val="FF0000"/>
                </a:solidFill>
              </a:rPr>
              <a:t>updated debug settings for these (lab didn’t mention this)</a:t>
            </a:r>
            <a:endParaRPr>
              <a:solidFill>
                <a:srgbClr val="FF0000"/>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7f0b2c4e4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7f0b2c4e4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transformation </a:t>
            </a:r>
            <a:r>
              <a:rPr i="1" lang="en"/>
              <a:t>AddFirstNameLastName</a:t>
            </a:r>
            <a:r>
              <a:rPr lang="en"/>
              <a:t> that splits the name field into 2 new fields first and last name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b7f0b2c4e4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b7f0b2c4e4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ADF data flow can’t be published &amp; saved without a sink</a:t>
            </a:r>
            <a:endParaRPr/>
          </a:p>
          <a:p>
            <a:pPr indent="-298450" lvl="0" marL="457200" rtl="0" algn="l">
              <a:spcBef>
                <a:spcPts val="0"/>
              </a:spcBef>
              <a:spcAft>
                <a:spcPts val="0"/>
              </a:spcAft>
              <a:buSzPts val="1100"/>
              <a:buChar char="●"/>
            </a:pPr>
            <a:r>
              <a:rPr lang="en"/>
              <a:t>this task is just putting a temporary sink that we will remove later so we can checkpoint now</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7f0b2c4e4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b7f0b2c4e4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new transform select </a:t>
            </a:r>
            <a:r>
              <a:rPr i="1" lang="en"/>
              <a:t>FixColumnNamesRemoveName</a:t>
            </a:r>
            <a:endParaRPr/>
          </a:p>
          <a:p>
            <a:pPr indent="-298450" lvl="0" marL="457200" rtl="0" algn="l">
              <a:spcBef>
                <a:spcPts val="0"/>
              </a:spcBef>
              <a:spcAft>
                <a:spcPts val="0"/>
              </a:spcAft>
              <a:buSzPts val="1100"/>
              <a:buChar char="●"/>
            </a:pPr>
            <a:r>
              <a:rPr lang="en"/>
              <a:t>removed name column</a:t>
            </a:r>
            <a:endParaRPr/>
          </a:p>
          <a:p>
            <a:pPr indent="-298450" lvl="0" marL="457200" rtl="0" algn="l">
              <a:spcBef>
                <a:spcPts val="0"/>
              </a:spcBef>
              <a:spcAft>
                <a:spcPts val="0"/>
              </a:spcAft>
              <a:buSzPts val="1100"/>
              <a:buChar char="●"/>
            </a:pPr>
            <a:r>
              <a:rPr lang="en"/>
              <a:t>aliased all columns with “i” in frontFixColumnNamesRemoveName</a:t>
            </a:r>
            <a:endParaRPr/>
          </a:p>
          <a:p>
            <a:pPr indent="-298450" lvl="0" marL="457200" rtl="0" algn="l">
              <a:spcBef>
                <a:spcPts val="0"/>
              </a:spcBef>
              <a:spcAft>
                <a:spcPts val="0"/>
              </a:spcAft>
              <a:buSzPts val="1100"/>
              <a:buChar char="●"/>
            </a:pPr>
            <a:r>
              <a:rPr lang="en"/>
              <a:t>debug shows expected output</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b7f0b2c4e4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b7f0b2c4e4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new derived column transform </a:t>
            </a:r>
            <a:r>
              <a:rPr i="1" lang="en"/>
              <a:t>MD5Hash</a:t>
            </a:r>
            <a:r>
              <a:rPr lang="en"/>
              <a:t> that will change if any of the dimensions change with new data (for Slowly Changing Dimensions)</a:t>
            </a:r>
            <a:endParaRPr/>
          </a:p>
          <a:p>
            <a:pPr indent="-298450" lvl="0" marL="457200" rtl="0" algn="l">
              <a:spcBef>
                <a:spcPts val="0"/>
              </a:spcBef>
              <a:spcAft>
                <a:spcPts val="0"/>
              </a:spcAft>
              <a:buSzPts val="1100"/>
              <a:buChar char="●"/>
            </a:pPr>
            <a:r>
              <a:rPr lang="en"/>
              <a:t>adds a column with the expression:</a:t>
            </a:r>
            <a:endParaRPr/>
          </a:p>
          <a:p>
            <a:pPr indent="0" lvl="0" marL="0" rtl="0" algn="l">
              <a:spcBef>
                <a:spcPts val="0"/>
              </a:spcBef>
              <a:spcAft>
                <a:spcPts val="0"/>
              </a:spcAft>
              <a:buNone/>
            </a:pPr>
            <a:r>
              <a:rPr lang="en"/>
              <a:t>md5( iif(isNull(iEmail),'',toString(iEmail))+ </a:t>
            </a:r>
            <a:endParaRPr/>
          </a:p>
          <a:p>
            <a:pPr indent="0" lvl="0" marL="0" rtl="0" algn="l">
              <a:spcBef>
                <a:spcPts val="0"/>
              </a:spcBef>
              <a:spcAft>
                <a:spcPts val="0"/>
              </a:spcAft>
              <a:buNone/>
            </a:pPr>
            <a:r>
              <a:rPr lang="en"/>
              <a:t>iif(isNull(iDob),'',toString(iDob))+ </a:t>
            </a:r>
            <a:endParaRPr/>
          </a:p>
          <a:p>
            <a:pPr indent="0" lvl="0" marL="0" rtl="0" algn="l">
              <a:spcBef>
                <a:spcPts val="0"/>
              </a:spcBef>
              <a:spcAft>
                <a:spcPts val="0"/>
              </a:spcAft>
              <a:buNone/>
            </a:pPr>
            <a:r>
              <a:rPr lang="en"/>
              <a:t>iif(isNull(iAddress),'',toString(iAddress))+ </a:t>
            </a:r>
            <a:endParaRPr/>
          </a:p>
          <a:p>
            <a:pPr indent="0" lvl="0" marL="0" rtl="0" algn="l">
              <a:spcBef>
                <a:spcPts val="0"/>
              </a:spcBef>
              <a:spcAft>
                <a:spcPts val="0"/>
              </a:spcAft>
              <a:buNone/>
            </a:pPr>
            <a:r>
              <a:rPr lang="en"/>
              <a:t>iif(isNull(iCity),'',toString(iCity))+ </a:t>
            </a:r>
            <a:endParaRPr/>
          </a:p>
          <a:p>
            <a:pPr indent="0" lvl="0" marL="0" rtl="0" algn="l">
              <a:spcBef>
                <a:spcPts val="0"/>
              </a:spcBef>
              <a:spcAft>
                <a:spcPts val="0"/>
              </a:spcAft>
              <a:buNone/>
            </a:pPr>
            <a:r>
              <a:rPr lang="en"/>
              <a:t>iif(isNull(iState),'',toString(iState))+ </a:t>
            </a:r>
            <a:endParaRPr/>
          </a:p>
          <a:p>
            <a:pPr indent="0" lvl="0" marL="0" rtl="0" algn="l">
              <a:spcBef>
                <a:spcPts val="0"/>
              </a:spcBef>
              <a:spcAft>
                <a:spcPts val="0"/>
              </a:spcAft>
              <a:buNone/>
            </a:pPr>
            <a:r>
              <a:rPr lang="en"/>
              <a:t>iif(isNull(iPostCode),'',toString(iPostCode))+ </a:t>
            </a:r>
            <a:endParaRPr/>
          </a:p>
          <a:p>
            <a:pPr indent="0" lvl="0" marL="0" rtl="0" algn="l">
              <a:spcBef>
                <a:spcPts val="0"/>
              </a:spcBef>
              <a:spcAft>
                <a:spcPts val="0"/>
              </a:spcAft>
              <a:buNone/>
            </a:pPr>
            <a:r>
              <a:rPr lang="en"/>
              <a:t>iif(isNull(iMembersince),'',toString(iMembersince))+ </a:t>
            </a:r>
            <a:endParaRPr/>
          </a:p>
          <a:p>
            <a:pPr indent="0" lvl="0" marL="0" rtl="0" algn="l">
              <a:spcBef>
                <a:spcPts val="0"/>
              </a:spcBef>
              <a:spcAft>
                <a:spcPts val="0"/>
              </a:spcAft>
              <a:buNone/>
            </a:pPr>
            <a:r>
              <a:rPr lang="en"/>
              <a:t>iif(isNull(iFirstName),'',toString(iFirstName))+ </a:t>
            </a:r>
            <a:endParaRPr/>
          </a:p>
          <a:p>
            <a:pPr indent="0" lvl="0" marL="0" rtl="0" algn="l">
              <a:spcBef>
                <a:spcPts val="0"/>
              </a:spcBef>
              <a:spcAft>
                <a:spcPts val="0"/>
              </a:spcAft>
              <a:buNone/>
            </a:pPr>
            <a:r>
              <a:rPr lang="en"/>
              <a:t>iif(isNull(iLastName),'',toString(iLastName)))</a:t>
            </a:r>
            <a:endParaRPr/>
          </a:p>
          <a:p>
            <a:pPr indent="-298450" lvl="0" marL="457200" rtl="0" algn="l">
              <a:spcBef>
                <a:spcPts val="0"/>
              </a:spcBef>
              <a:spcAft>
                <a:spcPts val="0"/>
              </a:spcAft>
              <a:buSzPts val="1100"/>
              <a:buChar char="●"/>
            </a:pPr>
            <a:r>
              <a:rPr lang="en"/>
              <a:t>derived column shows in data preview</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b7f0b2c4e4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b7f0b2c4e4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new source </a:t>
            </a:r>
            <a:r>
              <a:rPr i="1" lang="en"/>
              <a:t>SmartFoodsCustomerSQLDW</a:t>
            </a:r>
            <a:r>
              <a:rPr lang="en"/>
              <a:t> that pulls from dataset </a:t>
            </a:r>
            <a:r>
              <a:rPr i="1" lang="en"/>
              <a:t>AzureSqlTable1</a:t>
            </a:r>
            <a:endParaRPr/>
          </a:p>
          <a:p>
            <a:pPr indent="-298450" lvl="0" marL="457200" rtl="0" algn="l">
              <a:spcBef>
                <a:spcPts val="0"/>
              </a:spcBef>
              <a:spcAft>
                <a:spcPts val="0"/>
              </a:spcAft>
              <a:buSzPts val="1100"/>
              <a:buChar char="●"/>
            </a:pPr>
            <a:r>
              <a:rPr lang="en"/>
              <a:t>added a couple debug parameters</a:t>
            </a:r>
            <a:endParaRPr/>
          </a:p>
          <a:p>
            <a:pPr indent="-298450" lvl="0" marL="457200" rtl="0" algn="l">
              <a:spcBef>
                <a:spcPts val="0"/>
              </a:spcBef>
              <a:spcAft>
                <a:spcPts val="0"/>
              </a:spcAft>
              <a:buSzPts val="1100"/>
              <a:buChar char="●"/>
            </a:pPr>
            <a:r>
              <a:rPr lang="en"/>
              <a:t>imported projection of sql table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b7f0b2c4e4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b7f0b2c4e4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filter transform </a:t>
            </a:r>
            <a:r>
              <a:rPr i="1" lang="en"/>
              <a:t>CurrentRecordsOnly</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b7f0b2c4e4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b7f0b2c4e4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join transform after md5 transform </a:t>
            </a:r>
            <a:r>
              <a:rPr i="1" lang="en"/>
              <a:t>JoinStagingToDWDim</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b7f0b2c4e4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b7f0b2c4e4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join, added conditional split transform </a:t>
            </a:r>
            <a:r>
              <a:rPr i="1" lang="en"/>
              <a:t>SDC2Split</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b7f0b2c4e4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b7f0b2c4e4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new dataset, added select transform </a:t>
            </a:r>
            <a:r>
              <a:rPr i="1" lang="en"/>
              <a:t>SelectNewInsert</a:t>
            </a:r>
            <a:endParaRPr/>
          </a:p>
          <a:p>
            <a:pPr indent="-298450" lvl="0" marL="457200" rtl="0" algn="l">
              <a:spcBef>
                <a:spcPts val="0"/>
              </a:spcBef>
              <a:spcAft>
                <a:spcPts val="0"/>
              </a:spcAft>
              <a:buSzPts val="1100"/>
              <a:buChar char="●"/>
            </a:pPr>
            <a:r>
              <a:rPr lang="en"/>
              <a:t>kept just the first 12 columns and re-aliased them back without the “i”s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7ca56df0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7ca56df0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created new sa </a:t>
            </a:r>
            <a:r>
              <a:rPr i="1" lang="en"/>
              <a:t>adfderekfunkdevstorage</a:t>
            </a:r>
            <a:endParaRPr i="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7f0b2c4e4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7f0b2c4e4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a:t>
            </a:r>
            <a:r>
              <a:rPr lang="en"/>
              <a:t>ranched the conditional split </a:t>
            </a:r>
            <a:r>
              <a:rPr i="1" lang="en"/>
              <a:t>Changed</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7f0b2c4e4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7f0b2c4e4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the 1st </a:t>
            </a:r>
            <a:r>
              <a:rPr i="1" lang="en"/>
              <a:t>Changed</a:t>
            </a:r>
            <a:r>
              <a:rPr lang="en"/>
              <a:t> added select transform </a:t>
            </a:r>
            <a:r>
              <a:rPr i="1" lang="en"/>
              <a:t>SelectChangedUpdate</a:t>
            </a:r>
            <a:r>
              <a:rPr lang="en"/>
              <a:t> that retains just 15 of the columns</a:t>
            </a:r>
            <a:endParaRPr/>
          </a:p>
          <a:p>
            <a:pPr indent="-298450" lvl="0" marL="457200" rtl="0" algn="l">
              <a:spcBef>
                <a:spcPts val="0"/>
              </a:spcBef>
              <a:spcAft>
                <a:spcPts val="0"/>
              </a:spcAft>
              <a:buSzPts val="1100"/>
              <a:buChar char="●"/>
            </a:pPr>
            <a:r>
              <a:rPr lang="en"/>
              <a:t>after that added derived column transform </a:t>
            </a:r>
            <a:r>
              <a:rPr i="1" lang="en"/>
              <a:t>UpdateRecsBatchColumns</a:t>
            </a:r>
            <a:r>
              <a:rPr lang="en"/>
              <a:t> to put back 2 of the columns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b7f0b2c4e4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b7f0b2c4e4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after the 2nd </a:t>
            </a:r>
            <a:r>
              <a:rPr i="1" lang="en">
                <a:solidFill>
                  <a:schemeClr val="dk1"/>
                </a:solidFill>
              </a:rPr>
              <a:t>Changed</a:t>
            </a:r>
            <a:r>
              <a:rPr lang="en">
                <a:solidFill>
                  <a:schemeClr val="dk1"/>
                </a:solidFill>
              </a:rPr>
              <a:t> added select transform </a:t>
            </a:r>
            <a:r>
              <a:rPr i="1" lang="en">
                <a:solidFill>
                  <a:schemeClr val="dk1"/>
                </a:solidFill>
              </a:rPr>
              <a:t>SelectChangedInsert</a:t>
            </a:r>
            <a:r>
              <a:rPr lang="en">
                <a:solidFill>
                  <a:schemeClr val="dk1"/>
                </a:solidFill>
              </a:rPr>
              <a:t> that retains just the 12 “i” columns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b7f0b2c4e4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b7f0b2c4e4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at the top New split, added a union transform </a:t>
            </a:r>
            <a:r>
              <a:rPr i="1" lang="en"/>
              <a:t>ALLInserts</a:t>
            </a:r>
            <a:r>
              <a:rPr lang="en"/>
              <a:t> that combines the new split with the </a:t>
            </a:r>
            <a:r>
              <a:rPr i="1" lang="en"/>
              <a:t>Changed2</a:t>
            </a:r>
            <a:r>
              <a:rPr lang="en"/>
              <a:t> split</a:t>
            </a:r>
            <a:endParaRPr/>
          </a:p>
          <a:p>
            <a:pPr indent="-298450" lvl="0" marL="457200" rtl="0" algn="l">
              <a:spcBef>
                <a:spcPts val="0"/>
              </a:spcBef>
              <a:spcAft>
                <a:spcPts val="0"/>
              </a:spcAft>
              <a:buSzPts val="1100"/>
              <a:buChar char="●"/>
            </a:pPr>
            <a:r>
              <a:rPr lang="en"/>
              <a:t>data preview seems to be working</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b7f0b2c4e4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b7f0b2c4e4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surrogate key </a:t>
            </a:r>
            <a:r>
              <a:rPr i="1" lang="en"/>
              <a:t>SurrogateKey</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b7f0b2c4e4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b7f0b2c4e4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derived column </a:t>
            </a:r>
            <a:r>
              <a:rPr i="1" lang="en"/>
              <a:t>AddMaxCustomerKey</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b7f0b2c4e4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b7f0b2c4e4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another derived column </a:t>
            </a:r>
            <a:r>
              <a:rPr i="1" lang="en"/>
              <a:t>InsertRecsBatchColumns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b7f0b2c4e4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b7f0b2c4e4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union </a:t>
            </a:r>
            <a:r>
              <a:rPr i="1" lang="en"/>
              <a:t>UnionInsertUpdates</a:t>
            </a:r>
            <a:endParaRPr/>
          </a:p>
          <a:p>
            <a:pPr indent="-298450" lvl="0" marL="457200" rtl="0" algn="l">
              <a:spcBef>
                <a:spcPts val="0"/>
              </a:spcBef>
              <a:spcAft>
                <a:spcPts val="0"/>
              </a:spcAft>
              <a:buClr>
                <a:srgbClr val="FF0000"/>
              </a:buClr>
              <a:buSzPts val="1100"/>
              <a:buChar char="●"/>
            </a:pPr>
            <a:r>
              <a:rPr lang="en">
                <a:solidFill>
                  <a:srgbClr val="FF0000"/>
                </a:solidFill>
              </a:rPr>
              <a:t>lab says 16 but I think I am getting correct 17 columns at this point</a:t>
            </a:r>
            <a:endParaRPr>
              <a:solidFill>
                <a:srgbClr val="FF0000"/>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b7f0b2c4e4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b7f0b2c4e4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an alter row </a:t>
            </a:r>
            <a:r>
              <a:rPr i="1" lang="en"/>
              <a:t>MarkRow</a:t>
            </a:r>
            <a:endParaRPr>
              <a:solidFill>
                <a:srgbClr val="FF0000"/>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b7f0b2c4e4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b7f0b2c4e4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added sink </a:t>
            </a:r>
            <a:r>
              <a:rPr i="1" lang="en"/>
              <a:t>DBSink</a:t>
            </a:r>
            <a:endParaRPr/>
          </a:p>
          <a:p>
            <a:pPr indent="-298450" lvl="0" marL="457200" rtl="0" algn="l">
              <a:spcBef>
                <a:spcPts val="0"/>
              </a:spcBef>
              <a:spcAft>
                <a:spcPts val="0"/>
              </a:spcAft>
              <a:buSzPts val="1100"/>
              <a:buChar char="●"/>
            </a:pPr>
            <a:r>
              <a:rPr lang="en"/>
              <a:t>deleted the old temporary sink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98.png"/><Relationship Id="rId4" Type="http://schemas.openxmlformats.org/officeDocument/2006/relationships/image" Target="../media/image19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88.png"/><Relationship Id="rId4" Type="http://schemas.openxmlformats.org/officeDocument/2006/relationships/image" Target="../media/image18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91.png"/><Relationship Id="rId4" Type="http://schemas.openxmlformats.org/officeDocument/2006/relationships/image" Target="../media/image19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99.png"/><Relationship Id="rId4" Type="http://schemas.openxmlformats.org/officeDocument/2006/relationships/image" Target="../media/image197.png"/><Relationship Id="rId5" Type="http://schemas.openxmlformats.org/officeDocument/2006/relationships/image" Target="../media/image205.png"/><Relationship Id="rId6" Type="http://schemas.openxmlformats.org/officeDocument/2006/relationships/image" Target="../media/image20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image" Target="../media/image207.png"/><Relationship Id="rId6" Type="http://schemas.openxmlformats.org/officeDocument/2006/relationships/image" Target="../media/image206.png"/><Relationship Id="rId7" Type="http://schemas.openxmlformats.org/officeDocument/2006/relationships/image" Target="../media/image204.png"/><Relationship Id="rId8" Type="http://schemas.openxmlformats.org/officeDocument/2006/relationships/image" Target="../media/image2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08.png"/><Relationship Id="rId4" Type="http://schemas.openxmlformats.org/officeDocument/2006/relationships/image" Target="../media/image20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github.com/Mmodarre/AzureDataFactoryHOL/tree/master/Lab-guide/08-ELT_with_Mapping_Dataflows%E2%80%93Practice_excercises" TargetMode="External"/><Relationship Id="rId4" Type="http://schemas.openxmlformats.org/officeDocument/2006/relationships/slide" Target="/ppt/slides/slide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1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213.png"/><Relationship Id="rId4" Type="http://schemas.openxmlformats.org/officeDocument/2006/relationships/image" Target="../media/image2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18.png"/><Relationship Id="rId4" Type="http://schemas.openxmlformats.org/officeDocument/2006/relationships/image" Target="../media/image21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21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15.png"/><Relationship Id="rId4" Type="http://schemas.openxmlformats.org/officeDocument/2006/relationships/image" Target="../media/image224.png"/><Relationship Id="rId5" Type="http://schemas.openxmlformats.org/officeDocument/2006/relationships/image" Target="../media/image2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217.png"/><Relationship Id="rId4" Type="http://schemas.openxmlformats.org/officeDocument/2006/relationships/image" Target="../media/image227.png"/><Relationship Id="rId5" Type="http://schemas.openxmlformats.org/officeDocument/2006/relationships/image" Target="../media/image22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21.png"/><Relationship Id="rId4" Type="http://schemas.openxmlformats.org/officeDocument/2006/relationships/image" Target="../media/image2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22.png"/><Relationship Id="rId4" Type="http://schemas.openxmlformats.org/officeDocument/2006/relationships/image" Target="../media/image22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2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228.png"/><Relationship Id="rId4" Type="http://schemas.openxmlformats.org/officeDocument/2006/relationships/image" Target="../media/image22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229.png"/><Relationship Id="rId4" Type="http://schemas.openxmlformats.org/officeDocument/2006/relationships/image" Target="../media/image2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233.png"/><Relationship Id="rId4" Type="http://schemas.openxmlformats.org/officeDocument/2006/relationships/image" Target="../media/image2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236.png"/><Relationship Id="rId4" Type="http://schemas.openxmlformats.org/officeDocument/2006/relationships/image" Target="../media/image230.png"/><Relationship Id="rId5" Type="http://schemas.openxmlformats.org/officeDocument/2006/relationships/image" Target="../media/image24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238.png"/><Relationship Id="rId4" Type="http://schemas.openxmlformats.org/officeDocument/2006/relationships/image" Target="../media/image2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239.png"/><Relationship Id="rId4" Type="http://schemas.openxmlformats.org/officeDocument/2006/relationships/image" Target="../media/image2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235.png"/><Relationship Id="rId4" Type="http://schemas.openxmlformats.org/officeDocument/2006/relationships/image" Target="../media/image24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240.png"/><Relationship Id="rId4" Type="http://schemas.openxmlformats.org/officeDocument/2006/relationships/image" Target="../media/image242.png"/><Relationship Id="rId5" Type="http://schemas.openxmlformats.org/officeDocument/2006/relationships/image" Target="../media/image24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241.png"/><Relationship Id="rId4" Type="http://schemas.openxmlformats.org/officeDocument/2006/relationships/image" Target="../media/image244.png"/><Relationship Id="rId5" Type="http://schemas.openxmlformats.org/officeDocument/2006/relationships/image" Target="../media/image24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245.png"/><Relationship Id="rId4" Type="http://schemas.openxmlformats.org/officeDocument/2006/relationships/image" Target="../media/image24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253.png"/><Relationship Id="rId4" Type="http://schemas.openxmlformats.org/officeDocument/2006/relationships/image" Target="../media/image25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251.png"/><Relationship Id="rId4" Type="http://schemas.openxmlformats.org/officeDocument/2006/relationships/image" Target="../media/image2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Mmodarre/AzureDataFactoryHOL/tree/master/Lab-guide/02-Linked_Services_Datasets_and_Integration_Runtimes" TargetMode="External"/><Relationship Id="rId4" Type="http://schemas.openxmlformats.org/officeDocument/2006/relationships/slide" Target="/ppt/slid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11" Type="http://schemas.openxmlformats.org/officeDocument/2006/relationships/slide" Target="/ppt/slides/slide106.xml"/><Relationship Id="rId10" Type="http://schemas.openxmlformats.org/officeDocument/2006/relationships/slide" Target="/ppt/slides/slide74.xml"/><Relationship Id="rId9" Type="http://schemas.openxmlformats.org/officeDocument/2006/relationships/slide" Target="/ppt/slides/slide64.xml"/><Relationship Id="rId5" Type="http://schemas.openxmlformats.org/officeDocument/2006/relationships/slide" Target="/ppt/slides/slide14.xml"/><Relationship Id="rId6" Type="http://schemas.openxmlformats.org/officeDocument/2006/relationships/slide" Target="/ppt/slides/slide37.xml"/><Relationship Id="rId7" Type="http://schemas.openxmlformats.org/officeDocument/2006/relationships/slide" Target="/ppt/slides/slide44.xml"/><Relationship Id="rId8" Type="http://schemas.openxmlformats.org/officeDocument/2006/relationships/slide" Target="/ppt/slides/slide5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24.png"/><Relationship Id="rId7"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49.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Mmodarre/AzureDataFactoryHO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24.png"/><Relationship Id="rId7"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51.png"/><Relationship Id="rId6"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58.png"/><Relationship Id="rId6"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60.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Mmodarre/AzureDataFactoryHOL/tree/master/Lab-guide/03-Copy_Activity_Parameters_Debug_and_Publishing" TargetMode="External"/><Relationship Id="rId4" Type="http://schemas.openxmlformats.org/officeDocument/2006/relationships/slide" Target="/ppt/slides/slid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Mmodarre/AzureDataFactoryHOL/tree/master/Lab-guide/01-Before_the_hands-on_lab_(Prepare_the_environment)" TargetMode="External"/><Relationship Id="rId4" Type="http://schemas.openxmlformats.org/officeDocument/2006/relationships/slide" Target="/ppt/slid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2.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6.png"/><Relationship Id="rId4" Type="http://schemas.openxmlformats.org/officeDocument/2006/relationships/image" Target="../media/image74.png"/><Relationship Id="rId5"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6.png"/><Relationship Id="rId4" Type="http://schemas.openxmlformats.org/officeDocument/2006/relationships/image" Target="../media/image88.png"/><Relationship Id="rId5"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4.png"/><Relationship Id="rId4" Type="http://schemas.openxmlformats.org/officeDocument/2006/relationships/image" Target="../media/image79.png"/><Relationship Id="rId5"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github.com/Mmodarre/AzureDataFactoryHOL/tree/master/Lab-guide/04-Lookup_activity__ForEach_loop_and_Execute_Pipeline_activity" TargetMode="External"/><Relationship Id="rId4" Type="http://schemas.openxmlformats.org/officeDocument/2006/relationships/slide" Target="/ppt/slides/slid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7.png"/><Relationship Id="rId4" Type="http://schemas.openxmlformats.org/officeDocument/2006/relationships/image" Target="../media/image85.png"/><Relationship Id="rId5"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6.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1.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9.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7.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2.png"/><Relationship Id="rId4"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9.png"/><Relationship Id="rId4" Type="http://schemas.openxmlformats.org/officeDocument/2006/relationships/image" Target="../media/image102.png"/><Relationship Id="rId5" Type="http://schemas.openxmlformats.org/officeDocument/2006/relationships/image" Target="../media/image10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5.png"/><Relationship Id="rId4" Type="http://schemas.openxmlformats.org/officeDocument/2006/relationships/image" Target="../media/image100.png"/><Relationship Id="rId5" Type="http://schemas.openxmlformats.org/officeDocument/2006/relationships/image" Target="../media/image111.png"/><Relationship Id="rId6" Type="http://schemas.openxmlformats.org/officeDocument/2006/relationships/image" Target="../media/image101.png"/><Relationship Id="rId7" Type="http://schemas.openxmlformats.org/officeDocument/2006/relationships/image" Target="../media/image10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github.com/Mmodarre/AzureDataFactoryHOL/tree/master/Lab-guide/05-Get_Metadata_activity_filter_activity_and_complex_expressions" TargetMode="External"/><Relationship Id="rId4" Type="http://schemas.openxmlformats.org/officeDocument/2006/relationships/slide" Target="/ppt/slides/slide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5.png"/><Relationship Id="rId4" Type="http://schemas.openxmlformats.org/officeDocument/2006/relationships/image" Target="../media/image109.png"/><Relationship Id="rId5" Type="http://schemas.openxmlformats.org/officeDocument/2006/relationships/image" Target="../media/image108.png"/><Relationship Id="rId6" Type="http://schemas.openxmlformats.org/officeDocument/2006/relationships/image" Target="../media/image10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2.png"/><Relationship Id="rId4" Type="http://schemas.openxmlformats.org/officeDocument/2006/relationships/image" Target="../media/image110.png"/><Relationship Id="rId5" Type="http://schemas.openxmlformats.org/officeDocument/2006/relationships/image" Target="../media/image118.png"/><Relationship Id="rId6" Type="http://schemas.openxmlformats.org/officeDocument/2006/relationships/image" Target="../media/image1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15.png"/><Relationship Id="rId4" Type="http://schemas.openxmlformats.org/officeDocument/2006/relationships/image" Target="../media/image122.png"/><Relationship Id="rId5" Type="http://schemas.openxmlformats.org/officeDocument/2006/relationships/image" Target="../media/image113.png"/><Relationship Id="rId6"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7.png"/><Relationship Id="rId4" Type="http://schemas.openxmlformats.org/officeDocument/2006/relationships/image" Target="../media/image125.png"/><Relationship Id="rId5" Type="http://schemas.openxmlformats.org/officeDocument/2006/relationships/image" Target="../media/image130.png"/><Relationship Id="rId6" Type="http://schemas.openxmlformats.org/officeDocument/2006/relationships/image" Target="../media/image1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9.png"/><Relationship Id="rId4" Type="http://schemas.openxmlformats.org/officeDocument/2006/relationships/image" Target="../media/image1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32.png"/><Relationship Id="rId4" Type="http://schemas.openxmlformats.org/officeDocument/2006/relationships/image" Target="../media/image127.png"/><Relationship Id="rId5" Type="http://schemas.openxmlformats.org/officeDocument/2006/relationships/image" Target="../media/image126.png"/><Relationship Id="rId6" Type="http://schemas.openxmlformats.org/officeDocument/2006/relationships/image" Target="../media/image123.png"/><Relationship Id="rId7" Type="http://schemas.openxmlformats.org/officeDocument/2006/relationships/image" Target="../media/image1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21.png"/><Relationship Id="rId4" Type="http://schemas.openxmlformats.org/officeDocument/2006/relationships/image" Target="../media/image124.png"/><Relationship Id="rId5" Type="http://schemas.openxmlformats.org/officeDocument/2006/relationships/image" Target="../media/image133.png"/><Relationship Id="rId6" Type="http://schemas.openxmlformats.org/officeDocument/2006/relationships/image" Target="../media/image142.png"/><Relationship Id="rId7" Type="http://schemas.openxmlformats.org/officeDocument/2006/relationships/image" Target="../media/image1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github.com/Mmodarre/AzureDataFactoryHOL/tree/master/Lab-guide/06-Self-hosted_Integration_Runtime__decompress_files_and_Delete_activity" TargetMode="External"/><Relationship Id="rId4" Type="http://schemas.openxmlformats.org/officeDocument/2006/relationships/slide" Target="/ppt/slides/slide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28.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35.png"/><Relationship Id="rId4" Type="http://schemas.openxmlformats.org/officeDocument/2006/relationships/image" Target="../media/image1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34.png"/><Relationship Id="rId4" Type="http://schemas.openxmlformats.org/officeDocument/2006/relationships/image" Target="../media/image1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48.png"/><Relationship Id="rId4" Type="http://schemas.openxmlformats.org/officeDocument/2006/relationships/image" Target="../media/image136.png"/><Relationship Id="rId5" Type="http://schemas.openxmlformats.org/officeDocument/2006/relationships/image" Target="../media/image1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44.png"/><Relationship Id="rId4" Type="http://schemas.openxmlformats.org/officeDocument/2006/relationships/image" Target="../media/image143.png"/><Relationship Id="rId5" Type="http://schemas.openxmlformats.org/officeDocument/2006/relationships/image" Target="../media/image1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58.png"/><Relationship Id="rId4" Type="http://schemas.openxmlformats.org/officeDocument/2006/relationships/image" Target="../media/image1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54.png"/><Relationship Id="rId4" Type="http://schemas.openxmlformats.org/officeDocument/2006/relationships/image" Target="../media/image1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53.png"/><Relationship Id="rId4" Type="http://schemas.openxmlformats.org/officeDocument/2006/relationships/image" Target="../media/image157.png"/><Relationship Id="rId5" Type="http://schemas.openxmlformats.org/officeDocument/2006/relationships/image" Target="../media/image1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56.png"/><Relationship Id="rId4" Type="http://schemas.openxmlformats.org/officeDocument/2006/relationships/image" Target="../media/image1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github.com/Mmodarre/AzureDataFactoryHOL/tree/master/Lab-guide/07-SmartFoodsCustomerELT" TargetMode="External"/><Relationship Id="rId4" Type="http://schemas.openxmlformats.org/officeDocument/2006/relationships/slide" Target="/ppt/slides/slide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64.png"/><Relationship Id="rId4" Type="http://schemas.openxmlformats.org/officeDocument/2006/relationships/image" Target="../media/image162.png"/><Relationship Id="rId5" Type="http://schemas.openxmlformats.org/officeDocument/2006/relationships/image" Target="../media/image1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61.png"/><Relationship Id="rId4" Type="http://schemas.openxmlformats.org/officeDocument/2006/relationships/image" Target="../media/image1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55.png"/><Relationship Id="rId4" Type="http://schemas.openxmlformats.org/officeDocument/2006/relationships/image" Target="../media/image1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7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74.png"/><Relationship Id="rId4" Type="http://schemas.openxmlformats.org/officeDocument/2006/relationships/image" Target="../media/image1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67.png"/><Relationship Id="rId4" Type="http://schemas.openxmlformats.org/officeDocument/2006/relationships/image" Target="../media/image1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77.png"/><Relationship Id="rId4" Type="http://schemas.openxmlformats.org/officeDocument/2006/relationships/image" Target="../media/image168.png"/><Relationship Id="rId5" Type="http://schemas.openxmlformats.org/officeDocument/2006/relationships/image" Target="../media/image1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7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84.png"/><Relationship Id="rId4" Type="http://schemas.openxmlformats.org/officeDocument/2006/relationships/image" Target="../media/image1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8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90.png"/><Relationship Id="rId4" Type="http://schemas.openxmlformats.org/officeDocument/2006/relationships/image" Target="../media/image18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8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8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9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0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96.png"/><Relationship Id="rId4" Type="http://schemas.openxmlformats.org/officeDocument/2006/relationships/image" Target="../media/image1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Mini-Project: End-to-End ELT in Azure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Derek Funk</a:t>
            </a:r>
            <a:endParaRPr/>
          </a:p>
          <a:p>
            <a:pPr indent="0" lvl="0" marL="0" rtl="0" algn="ctr">
              <a:spcBef>
                <a:spcPts val="0"/>
              </a:spcBef>
              <a:spcAft>
                <a:spcPts val="0"/>
              </a:spcAft>
              <a:buNone/>
            </a:pPr>
            <a:r>
              <a:rPr lang="en"/>
              <a:t>Springboard Data Engineering Track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88"/>
              <a:t>Step 1  - Task 6: </a:t>
            </a:r>
            <a:r>
              <a:rPr lang="en" sz="2688"/>
              <a:t>Deploy Azure Key Vault</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0" name="Google Shape;110;p22"/>
          <p:cNvPicPr preferRelativeResize="0"/>
          <p:nvPr/>
        </p:nvPicPr>
        <p:blipFill>
          <a:blip r:embed="rId3">
            <a:alphaModFix/>
          </a:blip>
          <a:stretch>
            <a:fillRect/>
          </a:stretch>
        </p:blipFill>
        <p:spPr>
          <a:xfrm>
            <a:off x="152400" y="1170125"/>
            <a:ext cx="4709429" cy="3820975"/>
          </a:xfrm>
          <a:prstGeom prst="rect">
            <a:avLst/>
          </a:prstGeom>
          <a:noFill/>
          <a:ln>
            <a:noFill/>
          </a:ln>
        </p:spPr>
      </p:pic>
      <p:pic>
        <p:nvPicPr>
          <p:cNvPr id="111" name="Google Shape;111;p22"/>
          <p:cNvPicPr preferRelativeResize="0"/>
          <p:nvPr/>
        </p:nvPicPr>
        <p:blipFill>
          <a:blip r:embed="rId4">
            <a:alphaModFix/>
          </a:blip>
          <a:stretch>
            <a:fillRect/>
          </a:stretch>
        </p:blipFill>
        <p:spPr>
          <a:xfrm>
            <a:off x="4933004" y="1170125"/>
            <a:ext cx="3977370" cy="235715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53" name="Shape 753"/>
        <p:cNvGrpSpPr/>
        <p:nvPr/>
      </p:nvGrpSpPr>
      <p:grpSpPr>
        <a:xfrm>
          <a:off x="0" y="0"/>
          <a:ext cx="0" cy="0"/>
          <a:chOff x="0" y="0"/>
          <a:chExt cx="0" cy="0"/>
        </a:xfrm>
      </p:grpSpPr>
      <p:sp>
        <p:nvSpPr>
          <p:cNvPr id="754" name="Google Shape;754;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19: </a:t>
            </a:r>
            <a:r>
              <a:rPr lang="en" sz="1320"/>
              <a:t>Preview the final dataset (Debug)</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55" name="Google Shape;755;p112"/>
          <p:cNvPicPr preferRelativeResize="0"/>
          <p:nvPr/>
        </p:nvPicPr>
        <p:blipFill>
          <a:blip r:embed="rId3">
            <a:alphaModFix/>
          </a:blip>
          <a:stretch>
            <a:fillRect/>
          </a:stretch>
        </p:blipFill>
        <p:spPr>
          <a:xfrm>
            <a:off x="152400" y="1170125"/>
            <a:ext cx="3438525" cy="3629025"/>
          </a:xfrm>
          <a:prstGeom prst="rect">
            <a:avLst/>
          </a:prstGeom>
          <a:noFill/>
          <a:ln>
            <a:noFill/>
          </a:ln>
        </p:spPr>
      </p:pic>
      <p:pic>
        <p:nvPicPr>
          <p:cNvPr id="756" name="Google Shape;756;p112"/>
          <p:cNvPicPr preferRelativeResize="0"/>
          <p:nvPr/>
        </p:nvPicPr>
        <p:blipFill>
          <a:blip r:embed="rId4">
            <a:alphaModFix/>
          </a:blip>
          <a:stretch>
            <a:fillRect/>
          </a:stretch>
        </p:blipFill>
        <p:spPr>
          <a:xfrm>
            <a:off x="3743325" y="1170125"/>
            <a:ext cx="3043302" cy="382097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60" name="Shape 760"/>
        <p:cNvGrpSpPr/>
        <p:nvPr/>
      </p:nvGrpSpPr>
      <p:grpSpPr>
        <a:xfrm>
          <a:off x="0" y="0"/>
          <a:ext cx="0" cy="0"/>
          <a:chOff x="0" y="0"/>
          <a:chExt cx="0" cy="0"/>
        </a:xfrm>
      </p:grpSpPr>
      <p:sp>
        <p:nvSpPr>
          <p:cNvPr id="761" name="Google Shape;761;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20: </a:t>
            </a:r>
            <a:r>
              <a:rPr lang="en" sz="1320"/>
              <a:t>Inspect the Dataflow “Script”</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62" name="Google Shape;762;p113"/>
          <p:cNvPicPr preferRelativeResize="0"/>
          <p:nvPr/>
        </p:nvPicPr>
        <p:blipFill>
          <a:blip r:embed="rId3">
            <a:alphaModFix/>
          </a:blip>
          <a:stretch>
            <a:fillRect/>
          </a:stretch>
        </p:blipFill>
        <p:spPr>
          <a:xfrm>
            <a:off x="5241375" y="1097425"/>
            <a:ext cx="1947948" cy="3820975"/>
          </a:xfrm>
          <a:prstGeom prst="rect">
            <a:avLst/>
          </a:prstGeom>
          <a:noFill/>
          <a:ln>
            <a:noFill/>
          </a:ln>
        </p:spPr>
      </p:pic>
      <p:pic>
        <p:nvPicPr>
          <p:cNvPr id="763" name="Google Shape;763;p113"/>
          <p:cNvPicPr preferRelativeResize="0"/>
          <p:nvPr/>
        </p:nvPicPr>
        <p:blipFill>
          <a:blip r:embed="rId4">
            <a:alphaModFix/>
          </a:blip>
          <a:stretch>
            <a:fillRect/>
          </a:stretch>
        </p:blipFill>
        <p:spPr>
          <a:xfrm>
            <a:off x="380748" y="1097425"/>
            <a:ext cx="4333875" cy="30861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67" name="Shape 767"/>
        <p:cNvGrpSpPr/>
        <p:nvPr/>
      </p:nvGrpSpPr>
      <p:grpSpPr>
        <a:xfrm>
          <a:off x="0" y="0"/>
          <a:ext cx="0" cy="0"/>
          <a:chOff x="0" y="0"/>
          <a:chExt cx="0" cy="0"/>
        </a:xfrm>
      </p:grpSpPr>
      <p:sp>
        <p:nvSpPr>
          <p:cNvPr id="768" name="Google Shape;768;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21: </a:t>
            </a:r>
            <a:r>
              <a:rPr lang="en" sz="1320"/>
              <a:t>Building the pipeline for the dataflow</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69" name="Google Shape;769;p114"/>
          <p:cNvPicPr preferRelativeResize="0"/>
          <p:nvPr/>
        </p:nvPicPr>
        <p:blipFill>
          <a:blip r:embed="rId3">
            <a:alphaModFix/>
          </a:blip>
          <a:stretch>
            <a:fillRect/>
          </a:stretch>
        </p:blipFill>
        <p:spPr>
          <a:xfrm>
            <a:off x="152400" y="1170125"/>
            <a:ext cx="5058618" cy="3820976"/>
          </a:xfrm>
          <a:prstGeom prst="rect">
            <a:avLst/>
          </a:prstGeom>
          <a:noFill/>
          <a:ln>
            <a:noFill/>
          </a:ln>
        </p:spPr>
      </p:pic>
      <p:pic>
        <p:nvPicPr>
          <p:cNvPr id="770" name="Google Shape;770;p114"/>
          <p:cNvPicPr preferRelativeResize="0"/>
          <p:nvPr/>
        </p:nvPicPr>
        <p:blipFill>
          <a:blip r:embed="rId4">
            <a:alphaModFix/>
          </a:blip>
          <a:stretch>
            <a:fillRect/>
          </a:stretch>
        </p:blipFill>
        <p:spPr>
          <a:xfrm>
            <a:off x="5363418" y="1170125"/>
            <a:ext cx="3628182" cy="189531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74" name="Shape 774"/>
        <p:cNvGrpSpPr/>
        <p:nvPr/>
      </p:nvGrpSpPr>
      <p:grpSpPr>
        <a:xfrm>
          <a:off x="0" y="0"/>
          <a:ext cx="0" cy="0"/>
          <a:chOff x="0" y="0"/>
          <a:chExt cx="0" cy="0"/>
        </a:xfrm>
      </p:grpSpPr>
      <p:sp>
        <p:nvSpPr>
          <p:cNvPr id="775" name="Google Shape;775;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22: </a:t>
            </a:r>
            <a:r>
              <a:rPr lang="en" sz="1320"/>
              <a:t>Debug the pipeline manually</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76" name="Google Shape;776;p115"/>
          <p:cNvPicPr preferRelativeResize="0"/>
          <p:nvPr/>
        </p:nvPicPr>
        <p:blipFill>
          <a:blip r:embed="rId3">
            <a:alphaModFix/>
          </a:blip>
          <a:stretch>
            <a:fillRect/>
          </a:stretch>
        </p:blipFill>
        <p:spPr>
          <a:xfrm>
            <a:off x="152399" y="3878250"/>
            <a:ext cx="1793700" cy="901825"/>
          </a:xfrm>
          <a:prstGeom prst="rect">
            <a:avLst/>
          </a:prstGeom>
          <a:noFill/>
          <a:ln>
            <a:noFill/>
          </a:ln>
        </p:spPr>
      </p:pic>
      <p:pic>
        <p:nvPicPr>
          <p:cNvPr id="777" name="Google Shape;777;p115"/>
          <p:cNvPicPr preferRelativeResize="0"/>
          <p:nvPr/>
        </p:nvPicPr>
        <p:blipFill>
          <a:blip r:embed="rId4">
            <a:alphaModFix/>
          </a:blip>
          <a:stretch>
            <a:fillRect/>
          </a:stretch>
        </p:blipFill>
        <p:spPr>
          <a:xfrm>
            <a:off x="152400" y="1170125"/>
            <a:ext cx="2365225" cy="2555725"/>
          </a:xfrm>
          <a:prstGeom prst="rect">
            <a:avLst/>
          </a:prstGeom>
          <a:noFill/>
          <a:ln>
            <a:noFill/>
          </a:ln>
        </p:spPr>
      </p:pic>
      <p:pic>
        <p:nvPicPr>
          <p:cNvPr id="778" name="Google Shape;778;p115"/>
          <p:cNvPicPr preferRelativeResize="0"/>
          <p:nvPr/>
        </p:nvPicPr>
        <p:blipFill>
          <a:blip r:embed="rId5">
            <a:alphaModFix/>
          </a:blip>
          <a:stretch>
            <a:fillRect/>
          </a:stretch>
        </p:blipFill>
        <p:spPr>
          <a:xfrm>
            <a:off x="2651850" y="1170125"/>
            <a:ext cx="3182298" cy="1848124"/>
          </a:xfrm>
          <a:prstGeom prst="rect">
            <a:avLst/>
          </a:prstGeom>
          <a:noFill/>
          <a:ln>
            <a:noFill/>
          </a:ln>
        </p:spPr>
      </p:pic>
      <p:pic>
        <p:nvPicPr>
          <p:cNvPr id="779" name="Google Shape;779;p115"/>
          <p:cNvPicPr preferRelativeResize="0"/>
          <p:nvPr/>
        </p:nvPicPr>
        <p:blipFill>
          <a:blip r:embed="rId6">
            <a:alphaModFix/>
          </a:blip>
          <a:stretch>
            <a:fillRect/>
          </a:stretch>
        </p:blipFill>
        <p:spPr>
          <a:xfrm>
            <a:off x="2651852" y="3098825"/>
            <a:ext cx="3182300" cy="19103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83" name="Shape 783"/>
        <p:cNvGrpSpPr/>
        <p:nvPr/>
      </p:nvGrpSpPr>
      <p:grpSpPr>
        <a:xfrm>
          <a:off x="0" y="0"/>
          <a:ext cx="0" cy="0"/>
          <a:chOff x="0" y="0"/>
          <a:chExt cx="0" cy="0"/>
        </a:xfrm>
      </p:grpSpPr>
      <p:sp>
        <p:nvSpPr>
          <p:cNvPr id="784" name="Google Shape;784;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23: Enhance the pipeline</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85" name="Google Shape;785;p116"/>
          <p:cNvPicPr preferRelativeResize="0"/>
          <p:nvPr/>
        </p:nvPicPr>
        <p:blipFill>
          <a:blip r:embed="rId3">
            <a:alphaModFix/>
          </a:blip>
          <a:stretch>
            <a:fillRect/>
          </a:stretch>
        </p:blipFill>
        <p:spPr>
          <a:xfrm>
            <a:off x="152400" y="1170125"/>
            <a:ext cx="3146349" cy="2874449"/>
          </a:xfrm>
          <a:prstGeom prst="rect">
            <a:avLst/>
          </a:prstGeom>
          <a:noFill/>
          <a:ln>
            <a:noFill/>
          </a:ln>
        </p:spPr>
      </p:pic>
      <p:pic>
        <p:nvPicPr>
          <p:cNvPr id="786" name="Google Shape;786;p116"/>
          <p:cNvPicPr preferRelativeResize="0"/>
          <p:nvPr/>
        </p:nvPicPr>
        <p:blipFill>
          <a:blip r:embed="rId4">
            <a:alphaModFix/>
          </a:blip>
          <a:stretch>
            <a:fillRect/>
          </a:stretch>
        </p:blipFill>
        <p:spPr>
          <a:xfrm>
            <a:off x="152400" y="4132625"/>
            <a:ext cx="1457189" cy="903900"/>
          </a:xfrm>
          <a:prstGeom prst="rect">
            <a:avLst/>
          </a:prstGeom>
          <a:noFill/>
          <a:ln>
            <a:noFill/>
          </a:ln>
        </p:spPr>
      </p:pic>
      <p:pic>
        <p:nvPicPr>
          <p:cNvPr id="787" name="Google Shape;787;p116"/>
          <p:cNvPicPr preferRelativeResize="0"/>
          <p:nvPr/>
        </p:nvPicPr>
        <p:blipFill>
          <a:blip r:embed="rId5">
            <a:alphaModFix/>
          </a:blip>
          <a:stretch>
            <a:fillRect/>
          </a:stretch>
        </p:blipFill>
        <p:spPr>
          <a:xfrm>
            <a:off x="3378569" y="1170125"/>
            <a:ext cx="2566004" cy="2096950"/>
          </a:xfrm>
          <a:prstGeom prst="rect">
            <a:avLst/>
          </a:prstGeom>
          <a:noFill/>
          <a:ln>
            <a:noFill/>
          </a:ln>
        </p:spPr>
      </p:pic>
      <p:pic>
        <p:nvPicPr>
          <p:cNvPr id="788" name="Google Shape;788;p116"/>
          <p:cNvPicPr preferRelativeResize="0"/>
          <p:nvPr/>
        </p:nvPicPr>
        <p:blipFill>
          <a:blip r:embed="rId6">
            <a:alphaModFix/>
          </a:blip>
          <a:stretch>
            <a:fillRect/>
          </a:stretch>
        </p:blipFill>
        <p:spPr>
          <a:xfrm>
            <a:off x="3378575" y="3374274"/>
            <a:ext cx="2566000" cy="1029694"/>
          </a:xfrm>
          <a:prstGeom prst="rect">
            <a:avLst/>
          </a:prstGeom>
          <a:noFill/>
          <a:ln>
            <a:noFill/>
          </a:ln>
        </p:spPr>
      </p:pic>
      <p:pic>
        <p:nvPicPr>
          <p:cNvPr id="789" name="Google Shape;789;p116"/>
          <p:cNvPicPr preferRelativeResize="0"/>
          <p:nvPr/>
        </p:nvPicPr>
        <p:blipFill>
          <a:blip r:embed="rId7">
            <a:alphaModFix/>
          </a:blip>
          <a:stretch>
            <a:fillRect/>
          </a:stretch>
        </p:blipFill>
        <p:spPr>
          <a:xfrm>
            <a:off x="6073121" y="1170121"/>
            <a:ext cx="2716150" cy="1069600"/>
          </a:xfrm>
          <a:prstGeom prst="rect">
            <a:avLst/>
          </a:prstGeom>
          <a:noFill/>
          <a:ln>
            <a:noFill/>
          </a:ln>
        </p:spPr>
      </p:pic>
      <p:pic>
        <p:nvPicPr>
          <p:cNvPr id="790" name="Google Shape;790;p116"/>
          <p:cNvPicPr preferRelativeResize="0"/>
          <p:nvPr/>
        </p:nvPicPr>
        <p:blipFill>
          <a:blip r:embed="rId8">
            <a:alphaModFix/>
          </a:blip>
          <a:stretch>
            <a:fillRect/>
          </a:stretch>
        </p:blipFill>
        <p:spPr>
          <a:xfrm>
            <a:off x="6073125" y="2392125"/>
            <a:ext cx="2805326" cy="14301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94" name="Shape 794"/>
        <p:cNvGrpSpPr/>
        <p:nvPr/>
      </p:nvGrpSpPr>
      <p:grpSpPr>
        <a:xfrm>
          <a:off x="0" y="0"/>
          <a:ext cx="0" cy="0"/>
          <a:chOff x="0" y="0"/>
          <a:chExt cx="0" cy="0"/>
        </a:xfrm>
      </p:grpSpPr>
      <p:sp>
        <p:nvSpPr>
          <p:cNvPr id="795" name="Google Shape;795;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24: (Challenge Task) Create an initial load pipeline for this DF</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96" name="Google Shape;796;p117"/>
          <p:cNvPicPr preferRelativeResize="0"/>
          <p:nvPr/>
        </p:nvPicPr>
        <p:blipFill>
          <a:blip r:embed="rId3">
            <a:alphaModFix/>
          </a:blip>
          <a:stretch>
            <a:fillRect/>
          </a:stretch>
        </p:blipFill>
        <p:spPr>
          <a:xfrm>
            <a:off x="152400" y="1170125"/>
            <a:ext cx="3736325" cy="1955950"/>
          </a:xfrm>
          <a:prstGeom prst="rect">
            <a:avLst/>
          </a:prstGeom>
          <a:noFill/>
          <a:ln>
            <a:noFill/>
          </a:ln>
        </p:spPr>
      </p:pic>
      <p:pic>
        <p:nvPicPr>
          <p:cNvPr id="797" name="Google Shape;797;p117"/>
          <p:cNvPicPr preferRelativeResize="0"/>
          <p:nvPr/>
        </p:nvPicPr>
        <p:blipFill>
          <a:blip r:embed="rId4">
            <a:alphaModFix/>
          </a:blip>
          <a:stretch>
            <a:fillRect/>
          </a:stretch>
        </p:blipFill>
        <p:spPr>
          <a:xfrm>
            <a:off x="4041125" y="1170125"/>
            <a:ext cx="3578854" cy="38209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01" name="Shape 801"/>
        <p:cNvGrpSpPr/>
        <p:nvPr/>
      </p:nvGrpSpPr>
      <p:grpSpPr>
        <a:xfrm>
          <a:off x="0" y="0"/>
          <a:ext cx="0" cy="0"/>
          <a:chOff x="0" y="0"/>
          <a:chExt cx="0" cy="0"/>
        </a:xfrm>
      </p:grpSpPr>
      <p:sp>
        <p:nvSpPr>
          <p:cNvPr id="802" name="Google Shape;802;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Step 8: </a:t>
            </a:r>
            <a:r>
              <a:rPr lang="en" sz="1820"/>
              <a:t>ELT with Mapping Dataflows</a:t>
            </a:r>
            <a:endParaRPr sz="1820"/>
          </a:p>
          <a:p>
            <a:pPr indent="0" lvl="0" marL="0" rtl="0" algn="l">
              <a:spcBef>
                <a:spcPts val="0"/>
              </a:spcBef>
              <a:spcAft>
                <a:spcPts val="0"/>
              </a:spcAft>
              <a:buClr>
                <a:schemeClr val="dk1"/>
              </a:buClr>
              <a:buSzPts val="1100"/>
              <a:buFont typeface="Arial"/>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Clr>
                <a:schemeClr val="dk1"/>
              </a:buClr>
              <a:buSzPts val="990"/>
              <a:buFont typeface="Arial"/>
              <a:buNone/>
            </a:pPr>
            <a:r>
              <a:t/>
            </a:r>
            <a:endParaRPr sz="1920"/>
          </a:p>
          <a:p>
            <a:pPr indent="0" lvl="0" marL="0" rtl="0" algn="l">
              <a:spcBef>
                <a:spcPts val="0"/>
              </a:spcBef>
              <a:spcAft>
                <a:spcPts val="0"/>
              </a:spcAft>
              <a:buSzPts val="990"/>
              <a:buNone/>
            </a:pPr>
            <a:r>
              <a:t/>
            </a:r>
            <a:endParaRPr sz="1920"/>
          </a:p>
        </p:txBody>
      </p:sp>
      <p:sp>
        <p:nvSpPr>
          <p:cNvPr id="803" name="Google Shape;803;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https://github.com/Mmodarre/AzureDataFactoryHOL/tree/master/Lab-guide/08-ELT_with_Mapping_Dataflows%E2%80%93Practice_excercises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u="sng">
                <a:solidFill>
                  <a:schemeClr val="accent5"/>
                </a:solidFill>
                <a:hlinkClick action="ppaction://hlinksldjump" r:id="rId4">
                  <a:extLst>
                    <a:ext uri="{A12FA001-AC4F-418D-AE19-62706E023703}">
                      <ahyp:hlinkClr val="tx"/>
                    </a:ext>
                  </a:extLst>
                </a:hlinkClick>
              </a:rPr>
              <a:t>Back to Table of Contents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07" name="Shape 807"/>
        <p:cNvGrpSpPr/>
        <p:nvPr/>
      </p:nvGrpSpPr>
      <p:grpSpPr>
        <a:xfrm>
          <a:off x="0" y="0"/>
          <a:ext cx="0" cy="0"/>
          <a:chOff x="0" y="0"/>
          <a:chExt cx="0" cy="0"/>
        </a:xfrm>
      </p:grpSpPr>
      <p:sp>
        <p:nvSpPr>
          <p:cNvPr id="808" name="Google Shape;808;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1: </a:t>
            </a:r>
            <a:r>
              <a:rPr lang="en" sz="1320"/>
              <a:t>Create Data warehouse tables for SmartFoods in Azure SQLDB</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12" name="Shape 812"/>
        <p:cNvGrpSpPr/>
        <p:nvPr/>
      </p:nvGrpSpPr>
      <p:grpSpPr>
        <a:xfrm>
          <a:off x="0" y="0"/>
          <a:ext cx="0" cy="0"/>
          <a:chOff x="0" y="0"/>
          <a:chExt cx="0" cy="0"/>
        </a:xfrm>
      </p:grpSpPr>
      <p:sp>
        <p:nvSpPr>
          <p:cNvPr id="813" name="Google Shape;813;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a:t>
            </a:r>
            <a:r>
              <a:rPr lang="en" sz="1320"/>
              <a:t>Practice exercise – Create Dataflow ELT for FoodDim (1/13)</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14" name="Google Shape;814;p120"/>
          <p:cNvPicPr preferRelativeResize="0"/>
          <p:nvPr/>
        </p:nvPicPr>
        <p:blipFill>
          <a:blip r:embed="rId3">
            <a:alphaModFix/>
          </a:blip>
          <a:stretch>
            <a:fillRect/>
          </a:stretch>
        </p:blipFill>
        <p:spPr>
          <a:xfrm>
            <a:off x="152400" y="1170125"/>
            <a:ext cx="7725675" cy="31464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18" name="Shape 818"/>
        <p:cNvGrpSpPr/>
        <p:nvPr/>
      </p:nvGrpSpPr>
      <p:grpSpPr>
        <a:xfrm>
          <a:off x="0" y="0"/>
          <a:ext cx="0" cy="0"/>
          <a:chOff x="0" y="0"/>
          <a:chExt cx="0" cy="0"/>
        </a:xfrm>
      </p:grpSpPr>
      <p:sp>
        <p:nvSpPr>
          <p:cNvPr id="819" name="Google Shape;819;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(2/13)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20" name="Google Shape;820;p121"/>
          <p:cNvPicPr preferRelativeResize="0"/>
          <p:nvPr/>
        </p:nvPicPr>
        <p:blipFill>
          <a:blip r:embed="rId3">
            <a:alphaModFix/>
          </a:blip>
          <a:stretch>
            <a:fillRect/>
          </a:stretch>
        </p:blipFill>
        <p:spPr>
          <a:xfrm>
            <a:off x="152400" y="1170125"/>
            <a:ext cx="3756757" cy="3820975"/>
          </a:xfrm>
          <a:prstGeom prst="rect">
            <a:avLst/>
          </a:prstGeom>
          <a:noFill/>
          <a:ln>
            <a:noFill/>
          </a:ln>
        </p:spPr>
      </p:pic>
      <p:pic>
        <p:nvPicPr>
          <p:cNvPr id="821" name="Google Shape;821;p121"/>
          <p:cNvPicPr preferRelativeResize="0"/>
          <p:nvPr/>
        </p:nvPicPr>
        <p:blipFill>
          <a:blip r:embed="rId4">
            <a:alphaModFix/>
          </a:blip>
          <a:stretch>
            <a:fillRect/>
          </a:stretch>
        </p:blipFill>
        <p:spPr>
          <a:xfrm>
            <a:off x="4061557" y="1170125"/>
            <a:ext cx="4930044" cy="25547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88"/>
              <a:t>Step 1  - Task 7: </a:t>
            </a:r>
            <a:r>
              <a:rPr lang="en" sz="2688"/>
              <a:t>Deploy Azure SQL Database (1/2)</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7" name="Google Shape;117;p23"/>
          <p:cNvPicPr preferRelativeResize="0"/>
          <p:nvPr/>
        </p:nvPicPr>
        <p:blipFill>
          <a:blip r:embed="rId3">
            <a:alphaModFix/>
          </a:blip>
          <a:stretch>
            <a:fillRect/>
          </a:stretch>
        </p:blipFill>
        <p:spPr>
          <a:xfrm>
            <a:off x="152400" y="1170125"/>
            <a:ext cx="2762250" cy="3590925"/>
          </a:xfrm>
          <a:prstGeom prst="rect">
            <a:avLst/>
          </a:prstGeom>
          <a:noFill/>
          <a:ln>
            <a:noFill/>
          </a:ln>
        </p:spPr>
      </p:pic>
      <p:pic>
        <p:nvPicPr>
          <p:cNvPr id="118" name="Google Shape;118;p23"/>
          <p:cNvPicPr preferRelativeResize="0"/>
          <p:nvPr/>
        </p:nvPicPr>
        <p:blipFill>
          <a:blip r:embed="rId4">
            <a:alphaModFix/>
          </a:blip>
          <a:stretch>
            <a:fillRect/>
          </a:stretch>
        </p:blipFill>
        <p:spPr>
          <a:xfrm>
            <a:off x="3455050" y="1055100"/>
            <a:ext cx="4106801" cy="40045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25" name="Shape 825"/>
        <p:cNvGrpSpPr/>
        <p:nvPr/>
      </p:nvGrpSpPr>
      <p:grpSpPr>
        <a:xfrm>
          <a:off x="0" y="0"/>
          <a:ext cx="0" cy="0"/>
          <a:chOff x="0" y="0"/>
          <a:chExt cx="0" cy="0"/>
        </a:xfrm>
      </p:grpSpPr>
      <p:sp>
        <p:nvSpPr>
          <p:cNvPr id="826" name="Google Shape;82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(3/13)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27" name="Google Shape;827;p122"/>
          <p:cNvPicPr preferRelativeResize="0"/>
          <p:nvPr/>
        </p:nvPicPr>
        <p:blipFill>
          <a:blip r:embed="rId3">
            <a:alphaModFix/>
          </a:blip>
          <a:stretch>
            <a:fillRect/>
          </a:stretch>
        </p:blipFill>
        <p:spPr>
          <a:xfrm>
            <a:off x="152400" y="1170125"/>
            <a:ext cx="3571875" cy="2581275"/>
          </a:xfrm>
          <a:prstGeom prst="rect">
            <a:avLst/>
          </a:prstGeom>
          <a:noFill/>
          <a:ln>
            <a:noFill/>
          </a:ln>
        </p:spPr>
      </p:pic>
      <p:pic>
        <p:nvPicPr>
          <p:cNvPr id="828" name="Google Shape;828;p122"/>
          <p:cNvPicPr preferRelativeResize="0"/>
          <p:nvPr/>
        </p:nvPicPr>
        <p:blipFill>
          <a:blip r:embed="rId4">
            <a:alphaModFix/>
          </a:blip>
          <a:stretch>
            <a:fillRect/>
          </a:stretch>
        </p:blipFill>
        <p:spPr>
          <a:xfrm>
            <a:off x="3876675" y="1170125"/>
            <a:ext cx="4845915" cy="38209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32" name="Shape 832"/>
        <p:cNvGrpSpPr/>
        <p:nvPr/>
      </p:nvGrpSpPr>
      <p:grpSpPr>
        <a:xfrm>
          <a:off x="0" y="0"/>
          <a:ext cx="0" cy="0"/>
          <a:chOff x="0" y="0"/>
          <a:chExt cx="0" cy="0"/>
        </a:xfrm>
      </p:grpSpPr>
      <p:sp>
        <p:nvSpPr>
          <p:cNvPr id="833" name="Google Shape;833;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(4/13)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34" name="Google Shape;834;p123"/>
          <p:cNvPicPr preferRelativeResize="0"/>
          <p:nvPr/>
        </p:nvPicPr>
        <p:blipFill>
          <a:blip r:embed="rId3">
            <a:alphaModFix/>
          </a:blip>
          <a:stretch>
            <a:fillRect/>
          </a:stretch>
        </p:blipFill>
        <p:spPr>
          <a:xfrm>
            <a:off x="152400" y="1170125"/>
            <a:ext cx="2800514" cy="38209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38" name="Shape 838"/>
        <p:cNvGrpSpPr/>
        <p:nvPr/>
      </p:nvGrpSpPr>
      <p:grpSpPr>
        <a:xfrm>
          <a:off x="0" y="0"/>
          <a:ext cx="0" cy="0"/>
          <a:chOff x="0" y="0"/>
          <a:chExt cx="0" cy="0"/>
        </a:xfrm>
      </p:grpSpPr>
      <p:sp>
        <p:nvSpPr>
          <p:cNvPr id="839" name="Google Shape;839;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(5/13)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40" name="Google Shape;840;p124"/>
          <p:cNvPicPr preferRelativeResize="0"/>
          <p:nvPr/>
        </p:nvPicPr>
        <p:blipFill>
          <a:blip r:embed="rId3">
            <a:alphaModFix/>
          </a:blip>
          <a:stretch>
            <a:fillRect/>
          </a:stretch>
        </p:blipFill>
        <p:spPr>
          <a:xfrm>
            <a:off x="152400" y="1170125"/>
            <a:ext cx="2671251" cy="2873800"/>
          </a:xfrm>
          <a:prstGeom prst="rect">
            <a:avLst/>
          </a:prstGeom>
          <a:noFill/>
          <a:ln>
            <a:noFill/>
          </a:ln>
        </p:spPr>
      </p:pic>
      <p:pic>
        <p:nvPicPr>
          <p:cNvPr id="841" name="Google Shape;841;p124"/>
          <p:cNvPicPr preferRelativeResize="0"/>
          <p:nvPr/>
        </p:nvPicPr>
        <p:blipFill>
          <a:blip r:embed="rId4">
            <a:alphaModFix/>
          </a:blip>
          <a:stretch>
            <a:fillRect/>
          </a:stretch>
        </p:blipFill>
        <p:spPr>
          <a:xfrm>
            <a:off x="6236775" y="1170125"/>
            <a:ext cx="2878676" cy="2237675"/>
          </a:xfrm>
          <a:prstGeom prst="rect">
            <a:avLst/>
          </a:prstGeom>
          <a:noFill/>
          <a:ln>
            <a:noFill/>
          </a:ln>
        </p:spPr>
      </p:pic>
      <p:pic>
        <p:nvPicPr>
          <p:cNvPr id="842" name="Google Shape;842;p124"/>
          <p:cNvPicPr preferRelativeResize="0"/>
          <p:nvPr/>
        </p:nvPicPr>
        <p:blipFill>
          <a:blip r:embed="rId5">
            <a:alphaModFix/>
          </a:blip>
          <a:stretch>
            <a:fillRect/>
          </a:stretch>
        </p:blipFill>
        <p:spPr>
          <a:xfrm>
            <a:off x="2976051" y="1170125"/>
            <a:ext cx="3108325" cy="190127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46" name="Shape 846"/>
        <p:cNvGrpSpPr/>
        <p:nvPr/>
      </p:nvGrpSpPr>
      <p:grpSpPr>
        <a:xfrm>
          <a:off x="0" y="0"/>
          <a:ext cx="0" cy="0"/>
          <a:chOff x="0" y="0"/>
          <a:chExt cx="0" cy="0"/>
        </a:xfrm>
      </p:grpSpPr>
      <p:sp>
        <p:nvSpPr>
          <p:cNvPr id="847" name="Google Shape;847;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(6/13)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48" name="Google Shape;848;p125"/>
          <p:cNvPicPr preferRelativeResize="0"/>
          <p:nvPr/>
        </p:nvPicPr>
        <p:blipFill>
          <a:blip r:embed="rId3">
            <a:alphaModFix/>
          </a:blip>
          <a:stretch>
            <a:fillRect/>
          </a:stretch>
        </p:blipFill>
        <p:spPr>
          <a:xfrm>
            <a:off x="152400" y="1170125"/>
            <a:ext cx="2800010" cy="3820975"/>
          </a:xfrm>
          <a:prstGeom prst="rect">
            <a:avLst/>
          </a:prstGeom>
          <a:noFill/>
          <a:ln>
            <a:noFill/>
          </a:ln>
        </p:spPr>
      </p:pic>
      <p:pic>
        <p:nvPicPr>
          <p:cNvPr id="849" name="Google Shape;849;p125"/>
          <p:cNvPicPr preferRelativeResize="0"/>
          <p:nvPr/>
        </p:nvPicPr>
        <p:blipFill>
          <a:blip r:embed="rId4">
            <a:alphaModFix/>
          </a:blip>
          <a:stretch>
            <a:fillRect/>
          </a:stretch>
        </p:blipFill>
        <p:spPr>
          <a:xfrm>
            <a:off x="3104810" y="1170125"/>
            <a:ext cx="2621459" cy="3820975"/>
          </a:xfrm>
          <a:prstGeom prst="rect">
            <a:avLst/>
          </a:prstGeom>
          <a:noFill/>
          <a:ln>
            <a:noFill/>
          </a:ln>
        </p:spPr>
      </p:pic>
      <p:pic>
        <p:nvPicPr>
          <p:cNvPr id="850" name="Google Shape;850;p125"/>
          <p:cNvPicPr preferRelativeResize="0"/>
          <p:nvPr/>
        </p:nvPicPr>
        <p:blipFill>
          <a:blip r:embed="rId5">
            <a:alphaModFix/>
          </a:blip>
          <a:stretch>
            <a:fillRect/>
          </a:stretch>
        </p:blipFill>
        <p:spPr>
          <a:xfrm>
            <a:off x="5878669" y="1170125"/>
            <a:ext cx="3112931" cy="285051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54" name="Shape 854"/>
        <p:cNvGrpSpPr/>
        <p:nvPr/>
      </p:nvGrpSpPr>
      <p:grpSpPr>
        <a:xfrm>
          <a:off x="0" y="0"/>
          <a:ext cx="0" cy="0"/>
          <a:chOff x="0" y="0"/>
          <a:chExt cx="0" cy="0"/>
        </a:xfrm>
      </p:grpSpPr>
      <p:sp>
        <p:nvSpPr>
          <p:cNvPr id="855" name="Google Shape;855;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(7/13)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56" name="Google Shape;856;p126"/>
          <p:cNvPicPr preferRelativeResize="0"/>
          <p:nvPr/>
        </p:nvPicPr>
        <p:blipFill>
          <a:blip r:embed="rId3">
            <a:alphaModFix/>
          </a:blip>
          <a:stretch>
            <a:fillRect/>
          </a:stretch>
        </p:blipFill>
        <p:spPr>
          <a:xfrm>
            <a:off x="152400" y="1170125"/>
            <a:ext cx="4155401" cy="2682949"/>
          </a:xfrm>
          <a:prstGeom prst="rect">
            <a:avLst/>
          </a:prstGeom>
          <a:noFill/>
          <a:ln>
            <a:noFill/>
          </a:ln>
        </p:spPr>
      </p:pic>
      <p:pic>
        <p:nvPicPr>
          <p:cNvPr id="857" name="Google Shape;857;p126"/>
          <p:cNvPicPr preferRelativeResize="0"/>
          <p:nvPr/>
        </p:nvPicPr>
        <p:blipFill>
          <a:blip r:embed="rId4">
            <a:alphaModFix/>
          </a:blip>
          <a:stretch>
            <a:fillRect/>
          </a:stretch>
        </p:blipFill>
        <p:spPr>
          <a:xfrm>
            <a:off x="4460201" y="1170125"/>
            <a:ext cx="4531398" cy="344444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61" name="Shape 861"/>
        <p:cNvGrpSpPr/>
        <p:nvPr/>
      </p:nvGrpSpPr>
      <p:grpSpPr>
        <a:xfrm>
          <a:off x="0" y="0"/>
          <a:ext cx="0" cy="0"/>
          <a:chOff x="0" y="0"/>
          <a:chExt cx="0" cy="0"/>
        </a:xfrm>
      </p:grpSpPr>
      <p:sp>
        <p:nvSpPr>
          <p:cNvPr id="862" name="Google Shape;862;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(8/13)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63" name="Google Shape;863;p127"/>
          <p:cNvPicPr preferRelativeResize="0"/>
          <p:nvPr/>
        </p:nvPicPr>
        <p:blipFill>
          <a:blip r:embed="rId3">
            <a:alphaModFix/>
          </a:blip>
          <a:stretch>
            <a:fillRect/>
          </a:stretch>
        </p:blipFill>
        <p:spPr>
          <a:xfrm>
            <a:off x="152400" y="1170125"/>
            <a:ext cx="4221912" cy="3820975"/>
          </a:xfrm>
          <a:prstGeom prst="rect">
            <a:avLst/>
          </a:prstGeom>
          <a:noFill/>
          <a:ln>
            <a:noFill/>
          </a:ln>
        </p:spPr>
      </p:pic>
      <p:pic>
        <p:nvPicPr>
          <p:cNvPr id="864" name="Google Shape;864;p127"/>
          <p:cNvPicPr preferRelativeResize="0"/>
          <p:nvPr/>
        </p:nvPicPr>
        <p:blipFill>
          <a:blip r:embed="rId4">
            <a:alphaModFix/>
          </a:blip>
          <a:stretch>
            <a:fillRect/>
          </a:stretch>
        </p:blipFill>
        <p:spPr>
          <a:xfrm>
            <a:off x="4526712" y="1170125"/>
            <a:ext cx="4464888" cy="324249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68" name="Shape 868"/>
        <p:cNvGrpSpPr/>
        <p:nvPr/>
      </p:nvGrpSpPr>
      <p:grpSpPr>
        <a:xfrm>
          <a:off x="0" y="0"/>
          <a:ext cx="0" cy="0"/>
          <a:chOff x="0" y="0"/>
          <a:chExt cx="0" cy="0"/>
        </a:xfrm>
      </p:grpSpPr>
      <p:sp>
        <p:nvSpPr>
          <p:cNvPr id="869" name="Google Shape;869;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(9/13)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70" name="Google Shape;870;p128"/>
          <p:cNvPicPr preferRelativeResize="0"/>
          <p:nvPr/>
        </p:nvPicPr>
        <p:blipFill>
          <a:blip r:embed="rId3">
            <a:alphaModFix/>
          </a:blip>
          <a:stretch>
            <a:fillRect/>
          </a:stretch>
        </p:blipFill>
        <p:spPr>
          <a:xfrm>
            <a:off x="152400" y="1170125"/>
            <a:ext cx="4412645" cy="382097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74" name="Shape 874"/>
        <p:cNvGrpSpPr/>
        <p:nvPr/>
      </p:nvGrpSpPr>
      <p:grpSpPr>
        <a:xfrm>
          <a:off x="0" y="0"/>
          <a:ext cx="0" cy="0"/>
          <a:chOff x="0" y="0"/>
          <a:chExt cx="0" cy="0"/>
        </a:xfrm>
      </p:grpSpPr>
      <p:sp>
        <p:nvSpPr>
          <p:cNvPr id="875" name="Google Shape;875;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(10/13)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76" name="Google Shape;876;p129"/>
          <p:cNvPicPr preferRelativeResize="0"/>
          <p:nvPr/>
        </p:nvPicPr>
        <p:blipFill>
          <a:blip r:embed="rId3">
            <a:alphaModFix/>
          </a:blip>
          <a:stretch>
            <a:fillRect/>
          </a:stretch>
        </p:blipFill>
        <p:spPr>
          <a:xfrm>
            <a:off x="152400" y="1170125"/>
            <a:ext cx="4089300" cy="2982851"/>
          </a:xfrm>
          <a:prstGeom prst="rect">
            <a:avLst/>
          </a:prstGeom>
          <a:noFill/>
          <a:ln>
            <a:noFill/>
          </a:ln>
        </p:spPr>
      </p:pic>
      <p:pic>
        <p:nvPicPr>
          <p:cNvPr id="877" name="Google Shape;877;p129"/>
          <p:cNvPicPr preferRelativeResize="0"/>
          <p:nvPr/>
        </p:nvPicPr>
        <p:blipFill>
          <a:blip r:embed="rId4">
            <a:alphaModFix/>
          </a:blip>
          <a:stretch>
            <a:fillRect/>
          </a:stretch>
        </p:blipFill>
        <p:spPr>
          <a:xfrm>
            <a:off x="4394100" y="1170125"/>
            <a:ext cx="4597501" cy="264321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81" name="Shape 881"/>
        <p:cNvGrpSpPr/>
        <p:nvPr/>
      </p:nvGrpSpPr>
      <p:grpSpPr>
        <a:xfrm>
          <a:off x="0" y="0"/>
          <a:ext cx="0" cy="0"/>
          <a:chOff x="0" y="0"/>
          <a:chExt cx="0" cy="0"/>
        </a:xfrm>
      </p:grpSpPr>
      <p:sp>
        <p:nvSpPr>
          <p:cNvPr id="882" name="Google Shape;882;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(11/13)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83" name="Google Shape;883;p130"/>
          <p:cNvPicPr preferRelativeResize="0"/>
          <p:nvPr/>
        </p:nvPicPr>
        <p:blipFill>
          <a:blip r:embed="rId3">
            <a:alphaModFix/>
          </a:blip>
          <a:stretch>
            <a:fillRect/>
          </a:stretch>
        </p:blipFill>
        <p:spPr>
          <a:xfrm>
            <a:off x="152400" y="1170125"/>
            <a:ext cx="3749925" cy="2964675"/>
          </a:xfrm>
          <a:prstGeom prst="rect">
            <a:avLst/>
          </a:prstGeom>
          <a:noFill/>
          <a:ln>
            <a:noFill/>
          </a:ln>
        </p:spPr>
      </p:pic>
      <p:pic>
        <p:nvPicPr>
          <p:cNvPr id="884" name="Google Shape;884;p130"/>
          <p:cNvPicPr preferRelativeResize="0"/>
          <p:nvPr/>
        </p:nvPicPr>
        <p:blipFill>
          <a:blip r:embed="rId4">
            <a:alphaModFix/>
          </a:blip>
          <a:stretch>
            <a:fillRect/>
          </a:stretch>
        </p:blipFill>
        <p:spPr>
          <a:xfrm>
            <a:off x="4017325" y="1170125"/>
            <a:ext cx="4774449" cy="25012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88" name="Shape 888"/>
        <p:cNvGrpSpPr/>
        <p:nvPr/>
      </p:nvGrpSpPr>
      <p:grpSpPr>
        <a:xfrm>
          <a:off x="0" y="0"/>
          <a:ext cx="0" cy="0"/>
          <a:chOff x="0" y="0"/>
          <a:chExt cx="0" cy="0"/>
        </a:xfrm>
      </p:grpSpPr>
      <p:sp>
        <p:nvSpPr>
          <p:cNvPr id="889" name="Google Shape;889;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(12/13)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90" name="Google Shape;890;p131"/>
          <p:cNvPicPr preferRelativeResize="0"/>
          <p:nvPr/>
        </p:nvPicPr>
        <p:blipFill>
          <a:blip r:embed="rId3">
            <a:alphaModFix/>
          </a:blip>
          <a:stretch>
            <a:fillRect/>
          </a:stretch>
        </p:blipFill>
        <p:spPr>
          <a:xfrm>
            <a:off x="152400" y="1170125"/>
            <a:ext cx="4304125" cy="2546650"/>
          </a:xfrm>
          <a:prstGeom prst="rect">
            <a:avLst/>
          </a:prstGeom>
          <a:noFill/>
          <a:ln>
            <a:noFill/>
          </a:ln>
        </p:spPr>
      </p:pic>
      <p:pic>
        <p:nvPicPr>
          <p:cNvPr id="891" name="Google Shape;891;p131"/>
          <p:cNvPicPr preferRelativeResize="0"/>
          <p:nvPr/>
        </p:nvPicPr>
        <p:blipFill>
          <a:blip r:embed="rId4">
            <a:alphaModFix/>
          </a:blip>
          <a:stretch>
            <a:fillRect/>
          </a:stretch>
        </p:blipFill>
        <p:spPr>
          <a:xfrm>
            <a:off x="4608925" y="1170125"/>
            <a:ext cx="4382675" cy="34330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88"/>
              <a:t>Step 1  - Task 7: Deploy Azure SQL Database (</a:t>
            </a:r>
            <a:r>
              <a:rPr lang="en" sz="2688"/>
              <a:t>2/2)</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4" name="Google Shape;124;p24"/>
          <p:cNvPicPr preferRelativeResize="0"/>
          <p:nvPr/>
        </p:nvPicPr>
        <p:blipFill>
          <a:blip r:embed="rId3">
            <a:alphaModFix/>
          </a:blip>
          <a:stretch>
            <a:fillRect/>
          </a:stretch>
        </p:blipFill>
        <p:spPr>
          <a:xfrm>
            <a:off x="4917151" y="1430525"/>
            <a:ext cx="4093950" cy="3152225"/>
          </a:xfrm>
          <a:prstGeom prst="rect">
            <a:avLst/>
          </a:prstGeom>
          <a:noFill/>
          <a:ln>
            <a:noFill/>
          </a:ln>
        </p:spPr>
      </p:pic>
      <p:pic>
        <p:nvPicPr>
          <p:cNvPr id="125" name="Google Shape;125;p24"/>
          <p:cNvPicPr preferRelativeResize="0"/>
          <p:nvPr/>
        </p:nvPicPr>
        <p:blipFill>
          <a:blip r:embed="rId4">
            <a:alphaModFix/>
          </a:blip>
          <a:stretch>
            <a:fillRect/>
          </a:stretch>
        </p:blipFill>
        <p:spPr>
          <a:xfrm>
            <a:off x="80250" y="1411200"/>
            <a:ext cx="4602075" cy="319087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95" name="Shape 895"/>
        <p:cNvGrpSpPr/>
        <p:nvPr/>
      </p:nvGrpSpPr>
      <p:grpSpPr>
        <a:xfrm>
          <a:off x="0" y="0"/>
          <a:ext cx="0" cy="0"/>
          <a:chOff x="0" y="0"/>
          <a:chExt cx="0" cy="0"/>
        </a:xfrm>
      </p:grpSpPr>
      <p:sp>
        <p:nvSpPr>
          <p:cNvPr id="896" name="Google Shape;896;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2: Practice exercise – Create Dataflow ELT for FoodDim (13/13)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897" name="Google Shape;897;p132"/>
          <p:cNvPicPr preferRelativeResize="0"/>
          <p:nvPr/>
        </p:nvPicPr>
        <p:blipFill>
          <a:blip r:embed="rId3">
            <a:alphaModFix/>
          </a:blip>
          <a:stretch>
            <a:fillRect/>
          </a:stretch>
        </p:blipFill>
        <p:spPr>
          <a:xfrm>
            <a:off x="152400" y="1170125"/>
            <a:ext cx="3219575" cy="2055925"/>
          </a:xfrm>
          <a:prstGeom prst="rect">
            <a:avLst/>
          </a:prstGeom>
          <a:noFill/>
          <a:ln>
            <a:noFill/>
          </a:ln>
        </p:spPr>
      </p:pic>
      <p:pic>
        <p:nvPicPr>
          <p:cNvPr id="898" name="Google Shape;898;p132"/>
          <p:cNvPicPr preferRelativeResize="0"/>
          <p:nvPr/>
        </p:nvPicPr>
        <p:blipFill>
          <a:blip r:embed="rId4">
            <a:alphaModFix/>
          </a:blip>
          <a:stretch>
            <a:fillRect/>
          </a:stretch>
        </p:blipFill>
        <p:spPr>
          <a:xfrm>
            <a:off x="3445650" y="1170125"/>
            <a:ext cx="2596750" cy="2337625"/>
          </a:xfrm>
          <a:prstGeom prst="rect">
            <a:avLst/>
          </a:prstGeom>
          <a:noFill/>
          <a:ln>
            <a:noFill/>
          </a:ln>
        </p:spPr>
      </p:pic>
      <p:pic>
        <p:nvPicPr>
          <p:cNvPr id="899" name="Google Shape;899;p132"/>
          <p:cNvPicPr preferRelativeResize="0"/>
          <p:nvPr/>
        </p:nvPicPr>
        <p:blipFill>
          <a:blip r:embed="rId5">
            <a:alphaModFix/>
          </a:blip>
          <a:stretch>
            <a:fillRect/>
          </a:stretch>
        </p:blipFill>
        <p:spPr>
          <a:xfrm>
            <a:off x="6194800" y="1170125"/>
            <a:ext cx="2796800" cy="313329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03" name="Shape 903"/>
        <p:cNvGrpSpPr/>
        <p:nvPr/>
      </p:nvGrpSpPr>
      <p:grpSpPr>
        <a:xfrm>
          <a:off x="0" y="0"/>
          <a:ext cx="0" cy="0"/>
          <a:chOff x="0" y="0"/>
          <a:chExt cx="0" cy="0"/>
        </a:xfrm>
      </p:grpSpPr>
      <p:sp>
        <p:nvSpPr>
          <p:cNvPr id="904" name="Google Shape;904;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3: </a:t>
            </a:r>
            <a:r>
              <a:rPr lang="en" sz="1320"/>
              <a:t>Create Dataflow ELT for foodNutrientsDim (1/8)</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905" name="Google Shape;905;p133"/>
          <p:cNvPicPr preferRelativeResize="0"/>
          <p:nvPr/>
        </p:nvPicPr>
        <p:blipFill>
          <a:blip r:embed="rId3">
            <a:alphaModFix/>
          </a:blip>
          <a:stretch>
            <a:fillRect/>
          </a:stretch>
        </p:blipFill>
        <p:spPr>
          <a:xfrm>
            <a:off x="152400" y="1170125"/>
            <a:ext cx="6363300" cy="2020175"/>
          </a:xfrm>
          <a:prstGeom prst="rect">
            <a:avLst/>
          </a:prstGeom>
          <a:noFill/>
          <a:ln>
            <a:noFill/>
          </a:ln>
        </p:spPr>
      </p:pic>
      <p:pic>
        <p:nvPicPr>
          <p:cNvPr id="906" name="Google Shape;906;p133"/>
          <p:cNvPicPr preferRelativeResize="0"/>
          <p:nvPr/>
        </p:nvPicPr>
        <p:blipFill>
          <a:blip r:embed="rId4">
            <a:alphaModFix/>
          </a:blip>
          <a:stretch>
            <a:fillRect/>
          </a:stretch>
        </p:blipFill>
        <p:spPr>
          <a:xfrm>
            <a:off x="6668100" y="1170125"/>
            <a:ext cx="2323500" cy="2754148"/>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10" name="Shape 910"/>
        <p:cNvGrpSpPr/>
        <p:nvPr/>
      </p:nvGrpSpPr>
      <p:grpSpPr>
        <a:xfrm>
          <a:off x="0" y="0"/>
          <a:ext cx="0" cy="0"/>
          <a:chOff x="0" y="0"/>
          <a:chExt cx="0" cy="0"/>
        </a:xfrm>
      </p:grpSpPr>
      <p:sp>
        <p:nvSpPr>
          <p:cNvPr id="911" name="Google Shape;911;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3: Create Dataflow ELT for foodNutrientsDim (2/8)</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912" name="Google Shape;912;p134"/>
          <p:cNvPicPr preferRelativeResize="0"/>
          <p:nvPr/>
        </p:nvPicPr>
        <p:blipFill>
          <a:blip r:embed="rId3">
            <a:alphaModFix/>
          </a:blip>
          <a:stretch>
            <a:fillRect/>
          </a:stretch>
        </p:blipFill>
        <p:spPr>
          <a:xfrm>
            <a:off x="152400" y="1170125"/>
            <a:ext cx="2951991" cy="3820975"/>
          </a:xfrm>
          <a:prstGeom prst="rect">
            <a:avLst/>
          </a:prstGeom>
          <a:noFill/>
          <a:ln>
            <a:noFill/>
          </a:ln>
        </p:spPr>
      </p:pic>
      <p:pic>
        <p:nvPicPr>
          <p:cNvPr id="913" name="Google Shape;913;p134"/>
          <p:cNvPicPr preferRelativeResize="0"/>
          <p:nvPr/>
        </p:nvPicPr>
        <p:blipFill>
          <a:blip r:embed="rId4">
            <a:alphaModFix/>
          </a:blip>
          <a:stretch>
            <a:fillRect/>
          </a:stretch>
        </p:blipFill>
        <p:spPr>
          <a:xfrm>
            <a:off x="3256791" y="1170125"/>
            <a:ext cx="2607787" cy="38209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17" name="Shape 917"/>
        <p:cNvGrpSpPr/>
        <p:nvPr/>
      </p:nvGrpSpPr>
      <p:grpSpPr>
        <a:xfrm>
          <a:off x="0" y="0"/>
          <a:ext cx="0" cy="0"/>
          <a:chOff x="0" y="0"/>
          <a:chExt cx="0" cy="0"/>
        </a:xfrm>
      </p:grpSpPr>
      <p:sp>
        <p:nvSpPr>
          <p:cNvPr id="918" name="Google Shape;918;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3: Create Dataflow ELT for foodNutrientsDim (</a:t>
            </a:r>
            <a:r>
              <a:rPr lang="en" sz="1320"/>
              <a:t>3/8</a:t>
            </a:r>
            <a:r>
              <a:rPr lang="en" sz="1320"/>
              <a:t>)</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919" name="Google Shape;919;p135"/>
          <p:cNvPicPr preferRelativeResize="0"/>
          <p:nvPr/>
        </p:nvPicPr>
        <p:blipFill>
          <a:blip r:embed="rId3">
            <a:alphaModFix/>
          </a:blip>
          <a:stretch>
            <a:fillRect/>
          </a:stretch>
        </p:blipFill>
        <p:spPr>
          <a:xfrm>
            <a:off x="152400" y="1170125"/>
            <a:ext cx="2696283" cy="3820975"/>
          </a:xfrm>
          <a:prstGeom prst="rect">
            <a:avLst/>
          </a:prstGeom>
          <a:noFill/>
          <a:ln>
            <a:noFill/>
          </a:ln>
        </p:spPr>
      </p:pic>
      <p:pic>
        <p:nvPicPr>
          <p:cNvPr id="920" name="Google Shape;920;p135"/>
          <p:cNvPicPr preferRelativeResize="0"/>
          <p:nvPr/>
        </p:nvPicPr>
        <p:blipFill>
          <a:blip r:embed="rId4">
            <a:alphaModFix/>
          </a:blip>
          <a:stretch>
            <a:fillRect/>
          </a:stretch>
        </p:blipFill>
        <p:spPr>
          <a:xfrm>
            <a:off x="3001083" y="1170125"/>
            <a:ext cx="3041496" cy="382097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24" name="Shape 924"/>
        <p:cNvGrpSpPr/>
        <p:nvPr/>
      </p:nvGrpSpPr>
      <p:grpSpPr>
        <a:xfrm>
          <a:off x="0" y="0"/>
          <a:ext cx="0" cy="0"/>
          <a:chOff x="0" y="0"/>
          <a:chExt cx="0" cy="0"/>
        </a:xfrm>
      </p:grpSpPr>
      <p:sp>
        <p:nvSpPr>
          <p:cNvPr id="925" name="Google Shape;925;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3: Create Dataflow ELT for foodNutrientsDim (4/8)</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926" name="Google Shape;926;p136"/>
          <p:cNvPicPr preferRelativeResize="0"/>
          <p:nvPr/>
        </p:nvPicPr>
        <p:blipFill>
          <a:blip r:embed="rId3">
            <a:alphaModFix/>
          </a:blip>
          <a:stretch>
            <a:fillRect/>
          </a:stretch>
        </p:blipFill>
        <p:spPr>
          <a:xfrm>
            <a:off x="152400" y="1170125"/>
            <a:ext cx="2489700" cy="2601175"/>
          </a:xfrm>
          <a:prstGeom prst="rect">
            <a:avLst/>
          </a:prstGeom>
          <a:noFill/>
          <a:ln>
            <a:noFill/>
          </a:ln>
        </p:spPr>
      </p:pic>
      <p:pic>
        <p:nvPicPr>
          <p:cNvPr id="927" name="Google Shape;927;p136"/>
          <p:cNvPicPr preferRelativeResize="0"/>
          <p:nvPr/>
        </p:nvPicPr>
        <p:blipFill>
          <a:blip r:embed="rId4">
            <a:alphaModFix/>
          </a:blip>
          <a:stretch>
            <a:fillRect/>
          </a:stretch>
        </p:blipFill>
        <p:spPr>
          <a:xfrm>
            <a:off x="2794500" y="1170125"/>
            <a:ext cx="2594350" cy="2710525"/>
          </a:xfrm>
          <a:prstGeom prst="rect">
            <a:avLst/>
          </a:prstGeom>
          <a:noFill/>
          <a:ln>
            <a:noFill/>
          </a:ln>
        </p:spPr>
      </p:pic>
      <p:pic>
        <p:nvPicPr>
          <p:cNvPr id="928" name="Google Shape;928;p136"/>
          <p:cNvPicPr preferRelativeResize="0"/>
          <p:nvPr/>
        </p:nvPicPr>
        <p:blipFill>
          <a:blip r:embed="rId5">
            <a:alphaModFix/>
          </a:blip>
          <a:stretch>
            <a:fillRect/>
          </a:stretch>
        </p:blipFill>
        <p:spPr>
          <a:xfrm>
            <a:off x="5541250" y="1170125"/>
            <a:ext cx="1945918" cy="382097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32" name="Shape 932"/>
        <p:cNvGrpSpPr/>
        <p:nvPr/>
      </p:nvGrpSpPr>
      <p:grpSpPr>
        <a:xfrm>
          <a:off x="0" y="0"/>
          <a:ext cx="0" cy="0"/>
          <a:chOff x="0" y="0"/>
          <a:chExt cx="0" cy="0"/>
        </a:xfrm>
      </p:grpSpPr>
      <p:sp>
        <p:nvSpPr>
          <p:cNvPr id="933" name="Google Shape;933;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3: Create Dataflow ELT for foodNutrientsDim (</a:t>
            </a:r>
            <a:r>
              <a:rPr lang="en" sz="1320"/>
              <a:t>5/8</a:t>
            </a:r>
            <a:r>
              <a:rPr lang="en" sz="1320"/>
              <a:t>)</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934" name="Google Shape;934;p137"/>
          <p:cNvPicPr preferRelativeResize="0"/>
          <p:nvPr/>
        </p:nvPicPr>
        <p:blipFill>
          <a:blip r:embed="rId3">
            <a:alphaModFix/>
          </a:blip>
          <a:stretch>
            <a:fillRect/>
          </a:stretch>
        </p:blipFill>
        <p:spPr>
          <a:xfrm>
            <a:off x="152400" y="1170125"/>
            <a:ext cx="2332975" cy="1910525"/>
          </a:xfrm>
          <a:prstGeom prst="rect">
            <a:avLst/>
          </a:prstGeom>
          <a:noFill/>
          <a:ln>
            <a:noFill/>
          </a:ln>
        </p:spPr>
      </p:pic>
      <p:pic>
        <p:nvPicPr>
          <p:cNvPr id="935" name="Google Shape;935;p137"/>
          <p:cNvPicPr preferRelativeResize="0"/>
          <p:nvPr/>
        </p:nvPicPr>
        <p:blipFill>
          <a:blip r:embed="rId4">
            <a:alphaModFix/>
          </a:blip>
          <a:stretch>
            <a:fillRect/>
          </a:stretch>
        </p:blipFill>
        <p:spPr>
          <a:xfrm>
            <a:off x="2629500" y="1170125"/>
            <a:ext cx="2832075" cy="2155875"/>
          </a:xfrm>
          <a:prstGeom prst="rect">
            <a:avLst/>
          </a:prstGeom>
          <a:noFill/>
          <a:ln>
            <a:noFill/>
          </a:ln>
        </p:spPr>
      </p:pic>
      <p:pic>
        <p:nvPicPr>
          <p:cNvPr id="936" name="Google Shape;936;p137"/>
          <p:cNvPicPr preferRelativeResize="0"/>
          <p:nvPr/>
        </p:nvPicPr>
        <p:blipFill>
          <a:blip r:embed="rId5">
            <a:alphaModFix/>
          </a:blip>
          <a:stretch>
            <a:fillRect/>
          </a:stretch>
        </p:blipFill>
        <p:spPr>
          <a:xfrm>
            <a:off x="5613975" y="1170125"/>
            <a:ext cx="3377625" cy="306063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40" name="Shape 940"/>
        <p:cNvGrpSpPr/>
        <p:nvPr/>
      </p:nvGrpSpPr>
      <p:grpSpPr>
        <a:xfrm>
          <a:off x="0" y="0"/>
          <a:ext cx="0" cy="0"/>
          <a:chOff x="0" y="0"/>
          <a:chExt cx="0" cy="0"/>
        </a:xfrm>
      </p:grpSpPr>
      <p:sp>
        <p:nvSpPr>
          <p:cNvPr id="941" name="Google Shape;941;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3: Create Dataflow ELT for foodNutrientsDim (6/8)</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942" name="Google Shape;942;p138"/>
          <p:cNvPicPr preferRelativeResize="0"/>
          <p:nvPr/>
        </p:nvPicPr>
        <p:blipFill>
          <a:blip r:embed="rId3">
            <a:alphaModFix/>
          </a:blip>
          <a:stretch>
            <a:fillRect/>
          </a:stretch>
        </p:blipFill>
        <p:spPr>
          <a:xfrm>
            <a:off x="152400" y="1170125"/>
            <a:ext cx="4088075" cy="2828350"/>
          </a:xfrm>
          <a:prstGeom prst="rect">
            <a:avLst/>
          </a:prstGeom>
          <a:noFill/>
          <a:ln>
            <a:noFill/>
          </a:ln>
        </p:spPr>
      </p:pic>
      <p:pic>
        <p:nvPicPr>
          <p:cNvPr id="943" name="Google Shape;943;p138"/>
          <p:cNvPicPr preferRelativeResize="0"/>
          <p:nvPr/>
        </p:nvPicPr>
        <p:blipFill>
          <a:blip r:embed="rId4">
            <a:alphaModFix/>
          </a:blip>
          <a:stretch>
            <a:fillRect/>
          </a:stretch>
        </p:blipFill>
        <p:spPr>
          <a:xfrm>
            <a:off x="4392875" y="1170125"/>
            <a:ext cx="4598725" cy="314190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47" name="Shape 947"/>
        <p:cNvGrpSpPr/>
        <p:nvPr/>
      </p:nvGrpSpPr>
      <p:grpSpPr>
        <a:xfrm>
          <a:off x="0" y="0"/>
          <a:ext cx="0" cy="0"/>
          <a:chOff x="0" y="0"/>
          <a:chExt cx="0" cy="0"/>
        </a:xfrm>
      </p:grpSpPr>
      <p:sp>
        <p:nvSpPr>
          <p:cNvPr id="948" name="Google Shape;948;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3: Create Dataflow ELT for foodNutrientsDim (</a:t>
            </a:r>
            <a:r>
              <a:rPr lang="en" sz="1320"/>
              <a:t>7/8</a:t>
            </a:r>
            <a:r>
              <a:rPr lang="en" sz="1320"/>
              <a:t>)</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949" name="Google Shape;949;p139"/>
          <p:cNvPicPr preferRelativeResize="0"/>
          <p:nvPr/>
        </p:nvPicPr>
        <p:blipFill>
          <a:blip r:embed="rId3">
            <a:alphaModFix/>
          </a:blip>
          <a:stretch>
            <a:fillRect/>
          </a:stretch>
        </p:blipFill>
        <p:spPr>
          <a:xfrm>
            <a:off x="152400" y="1170125"/>
            <a:ext cx="3753832" cy="3820974"/>
          </a:xfrm>
          <a:prstGeom prst="rect">
            <a:avLst/>
          </a:prstGeom>
          <a:noFill/>
          <a:ln>
            <a:noFill/>
          </a:ln>
        </p:spPr>
      </p:pic>
      <p:pic>
        <p:nvPicPr>
          <p:cNvPr id="950" name="Google Shape;950;p139"/>
          <p:cNvPicPr preferRelativeResize="0"/>
          <p:nvPr/>
        </p:nvPicPr>
        <p:blipFill>
          <a:blip r:embed="rId4">
            <a:alphaModFix/>
          </a:blip>
          <a:stretch>
            <a:fillRect/>
          </a:stretch>
        </p:blipFill>
        <p:spPr>
          <a:xfrm>
            <a:off x="4058632" y="1170125"/>
            <a:ext cx="4932967" cy="269186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54" name="Shape 954"/>
        <p:cNvGrpSpPr/>
        <p:nvPr/>
      </p:nvGrpSpPr>
      <p:grpSpPr>
        <a:xfrm>
          <a:off x="0" y="0"/>
          <a:ext cx="0" cy="0"/>
          <a:chOff x="0" y="0"/>
          <a:chExt cx="0" cy="0"/>
        </a:xfrm>
      </p:grpSpPr>
      <p:sp>
        <p:nvSpPr>
          <p:cNvPr id="955" name="Google Shape;955;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8 - Task 3: Create Dataflow ELT for foodNutrientsDim (8/8)</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956" name="Google Shape;956;p140"/>
          <p:cNvPicPr preferRelativeResize="0"/>
          <p:nvPr/>
        </p:nvPicPr>
        <p:blipFill>
          <a:blip r:embed="rId3">
            <a:alphaModFix/>
          </a:blip>
          <a:stretch>
            <a:fillRect/>
          </a:stretch>
        </p:blipFill>
        <p:spPr>
          <a:xfrm>
            <a:off x="152400" y="1170125"/>
            <a:ext cx="4298250" cy="2383075"/>
          </a:xfrm>
          <a:prstGeom prst="rect">
            <a:avLst/>
          </a:prstGeom>
          <a:noFill/>
          <a:ln>
            <a:noFill/>
          </a:ln>
        </p:spPr>
      </p:pic>
      <p:pic>
        <p:nvPicPr>
          <p:cNvPr id="957" name="Google Shape;957;p140"/>
          <p:cNvPicPr preferRelativeResize="0"/>
          <p:nvPr/>
        </p:nvPicPr>
        <p:blipFill>
          <a:blip r:embed="rId4">
            <a:alphaModFix/>
          </a:blip>
          <a:stretch>
            <a:fillRect/>
          </a:stretch>
        </p:blipFill>
        <p:spPr>
          <a:xfrm>
            <a:off x="4603050" y="1170125"/>
            <a:ext cx="3881518"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688"/>
              <a:t>Step 1  - Tasks 8-10: </a:t>
            </a:r>
            <a:r>
              <a:rPr lang="en" sz="1688"/>
              <a:t>Create Blob Storage Containers for the Data Warehouse Output and staging</a:t>
            </a:r>
            <a:endParaRPr sz="1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sz="2688"/>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1" name="Google Shape;131;p25"/>
          <p:cNvPicPr preferRelativeResize="0"/>
          <p:nvPr/>
        </p:nvPicPr>
        <p:blipFill>
          <a:blip r:embed="rId3">
            <a:alphaModFix/>
          </a:blip>
          <a:stretch>
            <a:fillRect/>
          </a:stretch>
        </p:blipFill>
        <p:spPr>
          <a:xfrm>
            <a:off x="152400" y="1170125"/>
            <a:ext cx="7515225" cy="374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88"/>
              <a:t>Step 2: </a:t>
            </a:r>
            <a:r>
              <a:rPr lang="en" sz="2688"/>
              <a:t>Linked Services, Datasets and Integration Runtimes</a:t>
            </a:r>
            <a:endParaRPr sz="2688"/>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https://github.com/Mmodarre/AzureDataFactoryHOL/tree/master/Lab-guide/02-Linked_Services_Datasets_and_Integration_Runtimes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u="sng">
                <a:solidFill>
                  <a:schemeClr val="accent5"/>
                </a:solidFill>
                <a:hlinkClick action="ppaction://hlinksldjump" r:id="rId4">
                  <a:extLst>
                    <a:ext uri="{A12FA001-AC4F-418D-AE19-62706E023703}">
                      <ahyp:hlinkClr val="tx"/>
                    </a:ext>
                  </a:extLst>
                </a:hlinkClick>
              </a:rPr>
              <a:t>Back to Table of Contents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Step 2 - Task 1: Create Azure Data Factory Integration Runtime (</a:t>
            </a:r>
            <a:r>
              <a:rPr lang="en" sz="2120"/>
              <a:t>1/3</a:t>
            </a:r>
            <a:r>
              <a:rPr lang="en" sz="2120"/>
              <a:t>)</a:t>
            </a:r>
            <a:endParaRPr sz="2120"/>
          </a:p>
          <a:p>
            <a:pPr indent="0" lvl="0" marL="0" rtl="0" algn="l">
              <a:spcBef>
                <a:spcPts val="0"/>
              </a:spcBef>
              <a:spcAft>
                <a:spcPts val="0"/>
              </a:spcAft>
              <a:buSzPts val="990"/>
              <a:buNone/>
            </a:pPr>
            <a:r>
              <a:t/>
            </a:r>
            <a:endParaRPr sz="2320"/>
          </a:p>
          <a:p>
            <a:pPr indent="0" lvl="0" marL="0" rtl="0" algn="l">
              <a:spcBef>
                <a:spcPts val="0"/>
              </a:spcBef>
              <a:spcAft>
                <a:spcPts val="0"/>
              </a:spcAft>
              <a:buSzPts val="990"/>
              <a:buNone/>
            </a:pPr>
            <a:r>
              <a:t/>
            </a:r>
            <a:endParaRPr sz="2320"/>
          </a:p>
        </p:txBody>
      </p:sp>
      <p:pic>
        <p:nvPicPr>
          <p:cNvPr id="143" name="Google Shape;143;p27"/>
          <p:cNvPicPr preferRelativeResize="0"/>
          <p:nvPr/>
        </p:nvPicPr>
        <p:blipFill>
          <a:blip r:embed="rId3">
            <a:alphaModFix/>
          </a:blip>
          <a:stretch>
            <a:fillRect/>
          </a:stretch>
        </p:blipFill>
        <p:spPr>
          <a:xfrm>
            <a:off x="152400" y="1170125"/>
            <a:ext cx="5217074" cy="2917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Step 2 - Task 1: Create Azure Data Factory Integration Runtime (</a:t>
            </a:r>
            <a:r>
              <a:rPr lang="en" sz="2120"/>
              <a:t>2/3</a:t>
            </a:r>
            <a:r>
              <a:rPr lang="en" sz="2120"/>
              <a:t>)</a:t>
            </a:r>
            <a:endParaRPr sz="21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120"/>
          </a:p>
        </p:txBody>
      </p:sp>
      <p:pic>
        <p:nvPicPr>
          <p:cNvPr id="149" name="Google Shape;149;p28"/>
          <p:cNvPicPr preferRelativeResize="0"/>
          <p:nvPr/>
        </p:nvPicPr>
        <p:blipFill>
          <a:blip r:embed="rId3">
            <a:alphaModFix/>
          </a:blip>
          <a:stretch>
            <a:fillRect/>
          </a:stretch>
        </p:blipFill>
        <p:spPr>
          <a:xfrm>
            <a:off x="152400" y="1170125"/>
            <a:ext cx="4156400" cy="2276925"/>
          </a:xfrm>
          <a:prstGeom prst="rect">
            <a:avLst/>
          </a:prstGeom>
          <a:noFill/>
          <a:ln>
            <a:noFill/>
          </a:ln>
        </p:spPr>
      </p:pic>
      <p:pic>
        <p:nvPicPr>
          <p:cNvPr id="150" name="Google Shape;150;p28"/>
          <p:cNvPicPr preferRelativeResize="0"/>
          <p:nvPr/>
        </p:nvPicPr>
        <p:blipFill>
          <a:blip r:embed="rId4">
            <a:alphaModFix/>
          </a:blip>
          <a:stretch>
            <a:fillRect/>
          </a:stretch>
        </p:blipFill>
        <p:spPr>
          <a:xfrm>
            <a:off x="4461200" y="1170125"/>
            <a:ext cx="4323919"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Step 2 - Task 1: Create Azure Data Factory Integration Runtime (3/3)</a:t>
            </a:r>
            <a:endParaRPr sz="2120"/>
          </a:p>
          <a:p>
            <a:pPr indent="0" lvl="0" marL="0" rtl="0" algn="l">
              <a:spcBef>
                <a:spcPts val="0"/>
              </a:spcBef>
              <a:spcAft>
                <a:spcPts val="0"/>
              </a:spcAft>
              <a:buSzPts val="990"/>
              <a:buNone/>
            </a:pPr>
            <a:r>
              <a:t/>
            </a:r>
            <a:endParaRPr sz="2320"/>
          </a:p>
          <a:p>
            <a:pPr indent="0" lvl="0" marL="0" rtl="0" algn="l">
              <a:spcBef>
                <a:spcPts val="0"/>
              </a:spcBef>
              <a:spcAft>
                <a:spcPts val="0"/>
              </a:spcAft>
              <a:buSzPts val="990"/>
              <a:buNone/>
            </a:pPr>
            <a:r>
              <a:t/>
            </a:r>
            <a:endParaRPr sz="2320"/>
          </a:p>
        </p:txBody>
      </p:sp>
      <p:pic>
        <p:nvPicPr>
          <p:cNvPr id="156" name="Google Shape;156;p29"/>
          <p:cNvPicPr preferRelativeResize="0"/>
          <p:nvPr/>
        </p:nvPicPr>
        <p:blipFill>
          <a:blip r:embed="rId3">
            <a:alphaModFix/>
          </a:blip>
          <a:stretch>
            <a:fillRect/>
          </a:stretch>
        </p:blipFill>
        <p:spPr>
          <a:xfrm>
            <a:off x="647963" y="971550"/>
            <a:ext cx="5876925" cy="417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Step 2 - Task 2: </a:t>
            </a:r>
            <a:r>
              <a:rPr lang="en" sz="2220"/>
              <a:t>Create a new ADF Key Vault Linked Service (1/3)</a:t>
            </a:r>
            <a:endParaRPr sz="2220"/>
          </a:p>
          <a:p>
            <a:pPr indent="0" lvl="0" marL="0" rtl="0" algn="l">
              <a:spcBef>
                <a:spcPts val="0"/>
              </a:spcBef>
              <a:spcAft>
                <a:spcPts val="0"/>
              </a:spcAft>
              <a:buClr>
                <a:schemeClr val="dk1"/>
              </a:buClr>
              <a:buSzPts val="1100"/>
              <a:buFont typeface="Arial"/>
              <a:buNone/>
            </a:pPr>
            <a:r>
              <a:t/>
            </a:r>
            <a:endParaRPr sz="21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320"/>
          </a:p>
          <a:p>
            <a:pPr indent="0" lvl="0" marL="0" rtl="0" algn="l">
              <a:spcBef>
                <a:spcPts val="0"/>
              </a:spcBef>
              <a:spcAft>
                <a:spcPts val="0"/>
              </a:spcAft>
              <a:buSzPts val="990"/>
              <a:buNone/>
            </a:pPr>
            <a:r>
              <a:t/>
            </a:r>
            <a:endParaRPr sz="2320"/>
          </a:p>
        </p:txBody>
      </p:sp>
      <p:pic>
        <p:nvPicPr>
          <p:cNvPr id="162" name="Google Shape;162;p30"/>
          <p:cNvPicPr preferRelativeResize="0"/>
          <p:nvPr/>
        </p:nvPicPr>
        <p:blipFill>
          <a:blip r:embed="rId3">
            <a:alphaModFix/>
          </a:blip>
          <a:stretch>
            <a:fillRect/>
          </a:stretch>
        </p:blipFill>
        <p:spPr>
          <a:xfrm>
            <a:off x="152400" y="1170125"/>
            <a:ext cx="4510766" cy="3820976"/>
          </a:xfrm>
          <a:prstGeom prst="rect">
            <a:avLst/>
          </a:prstGeom>
          <a:noFill/>
          <a:ln>
            <a:noFill/>
          </a:ln>
        </p:spPr>
      </p:pic>
      <p:pic>
        <p:nvPicPr>
          <p:cNvPr id="163" name="Google Shape;163;p30"/>
          <p:cNvPicPr preferRelativeResize="0"/>
          <p:nvPr/>
        </p:nvPicPr>
        <p:blipFill>
          <a:blip r:embed="rId4">
            <a:alphaModFix/>
          </a:blip>
          <a:stretch>
            <a:fillRect/>
          </a:stretch>
        </p:blipFill>
        <p:spPr>
          <a:xfrm>
            <a:off x="4815566" y="1170125"/>
            <a:ext cx="4176033" cy="29361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Step 2 - Task 2: Create a new ADF Key Vault Linked Service (2/3)</a:t>
            </a:r>
            <a:endParaRPr sz="2220"/>
          </a:p>
          <a:p>
            <a:pPr indent="0" lvl="0" marL="0" rtl="0" algn="l">
              <a:spcBef>
                <a:spcPts val="0"/>
              </a:spcBef>
              <a:spcAft>
                <a:spcPts val="0"/>
              </a:spcAft>
              <a:buSzPts val="1100"/>
              <a:buNone/>
            </a:pPr>
            <a:r>
              <a:t/>
            </a:r>
            <a:endParaRPr sz="21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320"/>
          </a:p>
          <a:p>
            <a:pPr indent="0" lvl="0" marL="0" rtl="0" algn="l">
              <a:spcBef>
                <a:spcPts val="0"/>
              </a:spcBef>
              <a:spcAft>
                <a:spcPts val="0"/>
              </a:spcAft>
              <a:buSzPts val="990"/>
              <a:buNone/>
            </a:pPr>
            <a:r>
              <a:t/>
            </a:r>
            <a:endParaRPr sz="2320"/>
          </a:p>
        </p:txBody>
      </p:sp>
      <p:pic>
        <p:nvPicPr>
          <p:cNvPr id="169" name="Google Shape;169;p31"/>
          <p:cNvPicPr preferRelativeResize="0"/>
          <p:nvPr/>
        </p:nvPicPr>
        <p:blipFill>
          <a:blip r:embed="rId3">
            <a:alphaModFix/>
          </a:blip>
          <a:stretch>
            <a:fillRect/>
          </a:stretch>
        </p:blipFill>
        <p:spPr>
          <a:xfrm>
            <a:off x="152400" y="1170125"/>
            <a:ext cx="5067534" cy="3820975"/>
          </a:xfrm>
          <a:prstGeom prst="rect">
            <a:avLst/>
          </a:prstGeom>
          <a:noFill/>
          <a:ln>
            <a:noFill/>
          </a:ln>
        </p:spPr>
      </p:pic>
      <p:pic>
        <p:nvPicPr>
          <p:cNvPr id="170" name="Google Shape;170;p31"/>
          <p:cNvPicPr preferRelativeResize="0"/>
          <p:nvPr/>
        </p:nvPicPr>
        <p:blipFill>
          <a:blip r:embed="rId4">
            <a:alphaModFix/>
          </a:blip>
          <a:stretch>
            <a:fillRect/>
          </a:stretch>
        </p:blipFill>
        <p:spPr>
          <a:xfrm>
            <a:off x="5372334" y="1170125"/>
            <a:ext cx="3619266" cy="27096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action="ppaction://hlinksldjump" r:id="rId3"/>
              </a:rPr>
              <a:t>Background</a:t>
            </a:r>
            <a:endParaRPr/>
          </a:p>
          <a:p>
            <a:pPr indent="-342900" lvl="0" marL="457200" rtl="0" algn="l">
              <a:spcBef>
                <a:spcPts val="0"/>
              </a:spcBef>
              <a:spcAft>
                <a:spcPts val="0"/>
              </a:spcAft>
              <a:buSzPts val="1800"/>
              <a:buChar char="●"/>
            </a:pPr>
            <a:r>
              <a:rPr lang="en"/>
              <a:t>Azure Data Factory - Pipelines</a:t>
            </a:r>
            <a:endParaRPr/>
          </a:p>
          <a:p>
            <a:pPr indent="-317500" lvl="1" marL="914400" rtl="0" algn="l">
              <a:spcBef>
                <a:spcPts val="0"/>
              </a:spcBef>
              <a:spcAft>
                <a:spcPts val="0"/>
              </a:spcAft>
              <a:buSzPts val="1400"/>
              <a:buChar char="○"/>
            </a:pPr>
            <a:r>
              <a:rPr lang="en" u="sng">
                <a:solidFill>
                  <a:schemeClr val="hlink"/>
                </a:solidFill>
                <a:hlinkClick action="ppaction://hlinksldjump" r:id="rId4"/>
              </a:rPr>
              <a:t>Step 1: Environment Prep</a:t>
            </a:r>
            <a:endParaRPr/>
          </a:p>
          <a:p>
            <a:pPr indent="-317500" lvl="1" marL="914400" rtl="0" algn="l">
              <a:spcBef>
                <a:spcPts val="0"/>
              </a:spcBef>
              <a:spcAft>
                <a:spcPts val="0"/>
              </a:spcAft>
              <a:buSzPts val="1400"/>
              <a:buChar char="○"/>
            </a:pPr>
            <a:r>
              <a:rPr lang="en" u="sng">
                <a:solidFill>
                  <a:schemeClr val="hlink"/>
                </a:solidFill>
                <a:hlinkClick action="ppaction://hlinksldjump" r:id="rId5"/>
              </a:rPr>
              <a:t>Step 2: Linked_Services_Datasets_and_Integration_Runtimes</a:t>
            </a:r>
            <a:endParaRPr/>
          </a:p>
          <a:p>
            <a:pPr indent="-317500" lvl="1" marL="914400" rtl="0" algn="l">
              <a:spcBef>
                <a:spcPts val="0"/>
              </a:spcBef>
              <a:spcAft>
                <a:spcPts val="0"/>
              </a:spcAft>
              <a:buSzPts val="1400"/>
              <a:buChar char="○"/>
            </a:pPr>
            <a:r>
              <a:rPr lang="en" u="sng">
                <a:solidFill>
                  <a:schemeClr val="hlink"/>
                </a:solidFill>
                <a:hlinkClick action="ppaction://hlinksldjump" r:id="rId6"/>
              </a:rPr>
              <a:t>Step 3: Copy_Activity_Parameters_Debug_and_Publishing</a:t>
            </a:r>
            <a:endParaRPr/>
          </a:p>
          <a:p>
            <a:pPr indent="-317500" lvl="1" marL="914400" rtl="0" algn="l">
              <a:spcBef>
                <a:spcPts val="0"/>
              </a:spcBef>
              <a:spcAft>
                <a:spcPts val="0"/>
              </a:spcAft>
              <a:buSzPts val="1400"/>
              <a:buChar char="○"/>
            </a:pPr>
            <a:r>
              <a:rPr lang="en" u="sng">
                <a:solidFill>
                  <a:schemeClr val="hlink"/>
                </a:solidFill>
                <a:hlinkClick action="ppaction://hlinksldjump" r:id="rId7"/>
              </a:rPr>
              <a:t>Step 4: Lookup_activity_ForEach_loop_and_Execute_Pipeline_activity</a:t>
            </a:r>
            <a:endParaRPr/>
          </a:p>
          <a:p>
            <a:pPr indent="-317500" lvl="1" marL="914400" rtl="0" algn="l">
              <a:spcBef>
                <a:spcPts val="0"/>
              </a:spcBef>
              <a:spcAft>
                <a:spcPts val="0"/>
              </a:spcAft>
              <a:buSzPts val="1400"/>
              <a:buChar char="○"/>
            </a:pPr>
            <a:r>
              <a:rPr lang="en" u="sng">
                <a:solidFill>
                  <a:schemeClr val="hlink"/>
                </a:solidFill>
                <a:hlinkClick action="ppaction://hlinksldjump" r:id="rId8"/>
              </a:rPr>
              <a:t>Step 5: Get_Metadata_activity_filter_activity_and_complex_expressions</a:t>
            </a:r>
            <a:endParaRPr/>
          </a:p>
          <a:p>
            <a:pPr indent="-317500" lvl="1" marL="914400" rtl="0" algn="l">
              <a:spcBef>
                <a:spcPts val="0"/>
              </a:spcBef>
              <a:spcAft>
                <a:spcPts val="0"/>
              </a:spcAft>
              <a:buSzPts val="1400"/>
              <a:buChar char="○"/>
            </a:pPr>
            <a:r>
              <a:rPr lang="en" u="sng">
                <a:solidFill>
                  <a:schemeClr val="hlink"/>
                </a:solidFill>
                <a:hlinkClick action="ppaction://hlinksldjump" r:id="rId9"/>
              </a:rPr>
              <a:t>Step 6: Self-hosted_Integration_Runtime__decompress_files_and_Delete_activity</a:t>
            </a:r>
            <a:endParaRPr/>
          </a:p>
          <a:p>
            <a:pPr indent="-342900" lvl="0" marL="457200" rtl="0" algn="l">
              <a:spcBef>
                <a:spcPts val="0"/>
              </a:spcBef>
              <a:spcAft>
                <a:spcPts val="0"/>
              </a:spcAft>
              <a:buSzPts val="1800"/>
              <a:buChar char="●"/>
            </a:pPr>
            <a:r>
              <a:rPr lang="en"/>
              <a:t>Azure Data Factory - Data Flows</a:t>
            </a:r>
            <a:endParaRPr/>
          </a:p>
          <a:p>
            <a:pPr indent="-317500" lvl="1" marL="914400" rtl="0" algn="l">
              <a:spcBef>
                <a:spcPts val="0"/>
              </a:spcBef>
              <a:spcAft>
                <a:spcPts val="0"/>
              </a:spcAft>
              <a:buSzPts val="1400"/>
              <a:buChar char="○"/>
            </a:pPr>
            <a:r>
              <a:rPr lang="en" u="sng">
                <a:solidFill>
                  <a:schemeClr val="hlink"/>
                </a:solidFill>
                <a:hlinkClick action="ppaction://hlinksldjump" r:id="rId10"/>
              </a:rPr>
              <a:t>Step 7: SmartFoodsCustomerELT</a:t>
            </a:r>
            <a:endParaRPr/>
          </a:p>
          <a:p>
            <a:pPr indent="-317500" lvl="1" marL="914400" rtl="0" algn="l">
              <a:spcBef>
                <a:spcPts val="0"/>
              </a:spcBef>
              <a:spcAft>
                <a:spcPts val="0"/>
              </a:spcAft>
              <a:buSzPts val="1400"/>
              <a:buChar char="○"/>
            </a:pPr>
            <a:r>
              <a:rPr lang="en" u="sng">
                <a:solidFill>
                  <a:schemeClr val="hlink"/>
                </a:solidFill>
                <a:hlinkClick action="ppaction://hlinksldjump" r:id="rId11"/>
              </a:rPr>
              <a:t>Step 8: ELT_with_Mapping_Dataflows–Practice_excercises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Step 2 - Task 2: Create a new ADF Key Vault Linked Service (3/3)</a:t>
            </a:r>
            <a:endParaRPr sz="2220"/>
          </a:p>
          <a:p>
            <a:pPr indent="0" lvl="0" marL="0" rtl="0" algn="l">
              <a:spcBef>
                <a:spcPts val="0"/>
              </a:spcBef>
              <a:spcAft>
                <a:spcPts val="0"/>
              </a:spcAft>
              <a:buSzPts val="1100"/>
              <a:buNone/>
            </a:pPr>
            <a:r>
              <a:t/>
            </a:r>
            <a:endParaRPr sz="21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320"/>
          </a:p>
          <a:p>
            <a:pPr indent="0" lvl="0" marL="0" rtl="0" algn="l">
              <a:spcBef>
                <a:spcPts val="0"/>
              </a:spcBef>
              <a:spcAft>
                <a:spcPts val="0"/>
              </a:spcAft>
              <a:buSzPts val="990"/>
              <a:buNone/>
            </a:pPr>
            <a:r>
              <a:t/>
            </a:r>
            <a:endParaRPr sz="2320"/>
          </a:p>
        </p:txBody>
      </p:sp>
      <p:pic>
        <p:nvPicPr>
          <p:cNvPr id="176" name="Google Shape;176;p32"/>
          <p:cNvPicPr preferRelativeResize="0"/>
          <p:nvPr/>
        </p:nvPicPr>
        <p:blipFill>
          <a:blip r:embed="rId3">
            <a:alphaModFix/>
          </a:blip>
          <a:stretch>
            <a:fillRect/>
          </a:stretch>
        </p:blipFill>
        <p:spPr>
          <a:xfrm>
            <a:off x="152400" y="1170125"/>
            <a:ext cx="2551479"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Step 2 - Task 3: </a:t>
            </a:r>
            <a:r>
              <a:rPr lang="en" sz="2520"/>
              <a:t>Add blob Storage credentials to AKV</a:t>
            </a:r>
            <a:endParaRPr sz="2620"/>
          </a:p>
        </p:txBody>
      </p:sp>
      <p:pic>
        <p:nvPicPr>
          <p:cNvPr id="182" name="Google Shape;182;p33"/>
          <p:cNvPicPr preferRelativeResize="0"/>
          <p:nvPr/>
        </p:nvPicPr>
        <p:blipFill>
          <a:blip r:embed="rId3">
            <a:alphaModFix/>
          </a:blip>
          <a:stretch>
            <a:fillRect/>
          </a:stretch>
        </p:blipFill>
        <p:spPr>
          <a:xfrm>
            <a:off x="152400" y="1170125"/>
            <a:ext cx="3002195" cy="3820975"/>
          </a:xfrm>
          <a:prstGeom prst="rect">
            <a:avLst/>
          </a:prstGeom>
          <a:noFill/>
          <a:ln>
            <a:noFill/>
          </a:ln>
        </p:spPr>
      </p:pic>
      <p:pic>
        <p:nvPicPr>
          <p:cNvPr id="183" name="Google Shape;183;p33"/>
          <p:cNvPicPr preferRelativeResize="0"/>
          <p:nvPr/>
        </p:nvPicPr>
        <p:blipFill>
          <a:blip r:embed="rId4">
            <a:alphaModFix/>
          </a:blip>
          <a:stretch>
            <a:fillRect/>
          </a:stretch>
        </p:blipFill>
        <p:spPr>
          <a:xfrm>
            <a:off x="3306995" y="1170125"/>
            <a:ext cx="5684605" cy="33971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Step 2 - Task 4: </a:t>
            </a:r>
            <a:r>
              <a:rPr lang="en" sz="2520"/>
              <a:t>Add other credentials to Azure Key Vault</a:t>
            </a:r>
            <a:endParaRPr sz="2520"/>
          </a:p>
          <a:p>
            <a:pPr indent="0" lvl="0" marL="0" rtl="0" algn="l">
              <a:spcBef>
                <a:spcPts val="0"/>
              </a:spcBef>
              <a:spcAft>
                <a:spcPts val="0"/>
              </a:spcAft>
              <a:buClr>
                <a:schemeClr val="dk1"/>
              </a:buClr>
              <a:buSzPts val="1100"/>
              <a:buFont typeface="Arial"/>
              <a:buNone/>
            </a:pPr>
            <a:r>
              <a:t/>
            </a:r>
            <a:endParaRPr sz="2520"/>
          </a:p>
          <a:p>
            <a:pPr indent="0" lvl="0" marL="0" rtl="0" algn="l">
              <a:spcBef>
                <a:spcPts val="0"/>
              </a:spcBef>
              <a:spcAft>
                <a:spcPts val="0"/>
              </a:spcAft>
              <a:buSzPts val="990"/>
              <a:buNone/>
            </a:pPr>
            <a:r>
              <a:t/>
            </a:r>
            <a:endParaRPr sz="2520"/>
          </a:p>
        </p:txBody>
      </p:sp>
      <p:pic>
        <p:nvPicPr>
          <p:cNvPr id="189" name="Google Shape;189;p34"/>
          <p:cNvPicPr preferRelativeResize="0"/>
          <p:nvPr/>
        </p:nvPicPr>
        <p:blipFill>
          <a:blip r:embed="rId3">
            <a:alphaModFix/>
          </a:blip>
          <a:stretch>
            <a:fillRect/>
          </a:stretch>
        </p:blipFill>
        <p:spPr>
          <a:xfrm>
            <a:off x="152400" y="1170125"/>
            <a:ext cx="8486775" cy="3381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Step 2 - Task 5: </a:t>
            </a:r>
            <a:r>
              <a:rPr lang="en" sz="2520"/>
              <a:t>Create SFTP Linked Service</a:t>
            </a:r>
            <a:endParaRPr sz="2520"/>
          </a:p>
          <a:p>
            <a:pPr indent="0" lvl="0" marL="0" rtl="0" algn="l">
              <a:spcBef>
                <a:spcPts val="0"/>
              </a:spcBef>
              <a:spcAft>
                <a:spcPts val="0"/>
              </a:spcAft>
              <a:buClr>
                <a:schemeClr val="dk1"/>
              </a:buClr>
              <a:buSzPts val="1100"/>
              <a:buFont typeface="Arial"/>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p:txBody>
      </p:sp>
      <p:pic>
        <p:nvPicPr>
          <p:cNvPr id="195" name="Google Shape;195;p35"/>
          <p:cNvPicPr preferRelativeResize="0"/>
          <p:nvPr/>
        </p:nvPicPr>
        <p:blipFill>
          <a:blip r:embed="rId3">
            <a:alphaModFix/>
          </a:blip>
          <a:stretch>
            <a:fillRect/>
          </a:stretch>
        </p:blipFill>
        <p:spPr>
          <a:xfrm>
            <a:off x="152400" y="1170125"/>
            <a:ext cx="1952625" cy="3581400"/>
          </a:xfrm>
          <a:prstGeom prst="rect">
            <a:avLst/>
          </a:prstGeom>
          <a:noFill/>
          <a:ln>
            <a:noFill/>
          </a:ln>
        </p:spPr>
      </p:pic>
      <p:pic>
        <p:nvPicPr>
          <p:cNvPr id="196" name="Google Shape;196;p35"/>
          <p:cNvPicPr preferRelativeResize="0"/>
          <p:nvPr/>
        </p:nvPicPr>
        <p:blipFill>
          <a:blip r:embed="rId4">
            <a:alphaModFix/>
          </a:blip>
          <a:stretch>
            <a:fillRect/>
          </a:stretch>
        </p:blipFill>
        <p:spPr>
          <a:xfrm>
            <a:off x="2257425" y="1170125"/>
            <a:ext cx="3231862"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Step 2 - Task 6: </a:t>
            </a:r>
            <a:r>
              <a:rPr lang="en" sz="2520"/>
              <a:t>Create datasets for WWI SFTP data (1/3)</a:t>
            </a:r>
            <a:endParaRPr sz="2520"/>
          </a:p>
          <a:p>
            <a:pPr indent="0" lvl="0" marL="0" rtl="0" algn="l">
              <a:spcBef>
                <a:spcPts val="0"/>
              </a:spcBef>
              <a:spcAft>
                <a:spcPts val="0"/>
              </a:spcAft>
              <a:buClr>
                <a:schemeClr val="dk1"/>
              </a:buClr>
              <a:buSzPts val="1100"/>
              <a:buFont typeface="Arial"/>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p:txBody>
      </p:sp>
      <p:pic>
        <p:nvPicPr>
          <p:cNvPr id="202" name="Google Shape;202;p36"/>
          <p:cNvPicPr preferRelativeResize="0"/>
          <p:nvPr/>
        </p:nvPicPr>
        <p:blipFill>
          <a:blip r:embed="rId3">
            <a:alphaModFix/>
          </a:blip>
          <a:stretch>
            <a:fillRect/>
          </a:stretch>
        </p:blipFill>
        <p:spPr>
          <a:xfrm>
            <a:off x="152400" y="1170125"/>
            <a:ext cx="2023423" cy="3820975"/>
          </a:xfrm>
          <a:prstGeom prst="rect">
            <a:avLst/>
          </a:prstGeom>
          <a:noFill/>
          <a:ln>
            <a:noFill/>
          </a:ln>
        </p:spPr>
      </p:pic>
      <p:pic>
        <p:nvPicPr>
          <p:cNvPr id="203" name="Google Shape;203;p36"/>
          <p:cNvPicPr preferRelativeResize="0"/>
          <p:nvPr/>
        </p:nvPicPr>
        <p:blipFill>
          <a:blip r:embed="rId4">
            <a:alphaModFix/>
          </a:blip>
          <a:stretch>
            <a:fillRect/>
          </a:stretch>
        </p:blipFill>
        <p:spPr>
          <a:xfrm>
            <a:off x="2328223" y="1170125"/>
            <a:ext cx="3397728" cy="3820975"/>
          </a:xfrm>
          <a:prstGeom prst="rect">
            <a:avLst/>
          </a:prstGeom>
          <a:noFill/>
          <a:ln>
            <a:noFill/>
          </a:ln>
        </p:spPr>
      </p:pic>
      <p:pic>
        <p:nvPicPr>
          <p:cNvPr id="204" name="Google Shape;204;p36"/>
          <p:cNvPicPr preferRelativeResize="0"/>
          <p:nvPr/>
        </p:nvPicPr>
        <p:blipFill>
          <a:blip r:embed="rId5">
            <a:alphaModFix/>
          </a:blip>
          <a:stretch>
            <a:fillRect/>
          </a:stretch>
        </p:blipFill>
        <p:spPr>
          <a:xfrm>
            <a:off x="5878351" y="1170125"/>
            <a:ext cx="3113250" cy="18616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Step 2 - Task 6: Create datasets for WWI SFTP data (2/3)</a:t>
            </a:r>
            <a:endParaRPr sz="25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p:txBody>
      </p:sp>
      <p:pic>
        <p:nvPicPr>
          <p:cNvPr id="210" name="Google Shape;210;p37"/>
          <p:cNvPicPr preferRelativeResize="0"/>
          <p:nvPr/>
        </p:nvPicPr>
        <p:blipFill>
          <a:blip r:embed="rId3">
            <a:alphaModFix/>
          </a:blip>
          <a:stretch>
            <a:fillRect/>
          </a:stretch>
        </p:blipFill>
        <p:spPr>
          <a:xfrm>
            <a:off x="69450" y="962575"/>
            <a:ext cx="3306676" cy="1814375"/>
          </a:xfrm>
          <a:prstGeom prst="rect">
            <a:avLst/>
          </a:prstGeom>
          <a:noFill/>
          <a:ln>
            <a:noFill/>
          </a:ln>
        </p:spPr>
      </p:pic>
      <p:pic>
        <p:nvPicPr>
          <p:cNvPr id="211" name="Google Shape;211;p37"/>
          <p:cNvPicPr preferRelativeResize="0"/>
          <p:nvPr/>
        </p:nvPicPr>
        <p:blipFill>
          <a:blip r:embed="rId4">
            <a:alphaModFix/>
          </a:blip>
          <a:stretch>
            <a:fillRect/>
          </a:stretch>
        </p:blipFill>
        <p:spPr>
          <a:xfrm>
            <a:off x="69447" y="2860475"/>
            <a:ext cx="6633776" cy="223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Step 2 - Task 6: Create datasets for WWI SFTP data (3/3)</a:t>
            </a:r>
            <a:endParaRPr sz="25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p:txBody>
      </p:sp>
      <p:pic>
        <p:nvPicPr>
          <p:cNvPr id="217" name="Google Shape;217;p38"/>
          <p:cNvPicPr preferRelativeResize="0"/>
          <p:nvPr/>
        </p:nvPicPr>
        <p:blipFill>
          <a:blip r:embed="rId3">
            <a:alphaModFix/>
          </a:blip>
          <a:stretch>
            <a:fillRect/>
          </a:stretch>
        </p:blipFill>
        <p:spPr>
          <a:xfrm>
            <a:off x="152400" y="1170125"/>
            <a:ext cx="5067300" cy="2181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Step 2 - Task 7: </a:t>
            </a:r>
            <a:r>
              <a:rPr lang="en" sz="2520"/>
              <a:t>Create Azure Blob Storage Linked Service</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23" name="Google Shape;223;p39"/>
          <p:cNvPicPr preferRelativeResize="0"/>
          <p:nvPr/>
        </p:nvPicPr>
        <p:blipFill>
          <a:blip r:embed="rId3">
            <a:alphaModFix/>
          </a:blip>
          <a:stretch>
            <a:fillRect/>
          </a:stretch>
        </p:blipFill>
        <p:spPr>
          <a:xfrm>
            <a:off x="152400" y="1170125"/>
            <a:ext cx="3619500" cy="3371850"/>
          </a:xfrm>
          <a:prstGeom prst="rect">
            <a:avLst/>
          </a:prstGeom>
          <a:noFill/>
          <a:ln>
            <a:noFill/>
          </a:ln>
        </p:spPr>
      </p:pic>
      <p:pic>
        <p:nvPicPr>
          <p:cNvPr id="224" name="Google Shape;224;p39"/>
          <p:cNvPicPr preferRelativeResize="0"/>
          <p:nvPr/>
        </p:nvPicPr>
        <p:blipFill>
          <a:blip r:embed="rId4">
            <a:alphaModFix/>
          </a:blip>
          <a:stretch>
            <a:fillRect/>
          </a:stretch>
        </p:blipFill>
        <p:spPr>
          <a:xfrm>
            <a:off x="3924300" y="1170125"/>
            <a:ext cx="2580725"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Step 2 - Task 8: </a:t>
            </a:r>
            <a:r>
              <a:rPr lang="en" sz="2220"/>
              <a:t>Create Blob Storage Datasets for WWI Input data</a:t>
            </a:r>
            <a:endParaRPr sz="2220"/>
          </a:p>
          <a:p>
            <a:pPr indent="0" lvl="0" marL="0" rtl="0" algn="l">
              <a:spcBef>
                <a:spcPts val="0"/>
              </a:spcBef>
              <a:spcAft>
                <a:spcPts val="0"/>
              </a:spcAft>
              <a:buClr>
                <a:schemeClr val="dk1"/>
              </a:buClr>
              <a:buSzPts val="1100"/>
              <a:buFont typeface="Arial"/>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30" name="Google Shape;230;p40"/>
          <p:cNvPicPr preferRelativeResize="0"/>
          <p:nvPr/>
        </p:nvPicPr>
        <p:blipFill>
          <a:blip r:embed="rId3">
            <a:alphaModFix/>
          </a:blip>
          <a:stretch>
            <a:fillRect/>
          </a:stretch>
        </p:blipFill>
        <p:spPr>
          <a:xfrm>
            <a:off x="152400" y="1170125"/>
            <a:ext cx="1521692" cy="2811975"/>
          </a:xfrm>
          <a:prstGeom prst="rect">
            <a:avLst/>
          </a:prstGeom>
          <a:noFill/>
          <a:ln>
            <a:noFill/>
          </a:ln>
        </p:spPr>
      </p:pic>
      <p:pic>
        <p:nvPicPr>
          <p:cNvPr id="231" name="Google Shape;231;p40"/>
          <p:cNvPicPr preferRelativeResize="0"/>
          <p:nvPr/>
        </p:nvPicPr>
        <p:blipFill>
          <a:blip r:embed="rId4">
            <a:alphaModFix/>
          </a:blip>
          <a:stretch>
            <a:fillRect/>
          </a:stretch>
        </p:blipFill>
        <p:spPr>
          <a:xfrm>
            <a:off x="1787575" y="1170125"/>
            <a:ext cx="1207419" cy="3819525"/>
          </a:xfrm>
          <a:prstGeom prst="rect">
            <a:avLst/>
          </a:prstGeom>
          <a:noFill/>
          <a:ln>
            <a:noFill/>
          </a:ln>
        </p:spPr>
      </p:pic>
      <p:pic>
        <p:nvPicPr>
          <p:cNvPr id="232" name="Google Shape;232;p40"/>
          <p:cNvPicPr preferRelativeResize="0"/>
          <p:nvPr/>
        </p:nvPicPr>
        <p:blipFill>
          <a:blip r:embed="rId5">
            <a:alphaModFix/>
          </a:blip>
          <a:stretch>
            <a:fillRect/>
          </a:stretch>
        </p:blipFill>
        <p:spPr>
          <a:xfrm>
            <a:off x="3108479" y="1170125"/>
            <a:ext cx="3301821" cy="2633501"/>
          </a:xfrm>
          <a:prstGeom prst="rect">
            <a:avLst/>
          </a:prstGeom>
          <a:noFill/>
          <a:ln>
            <a:noFill/>
          </a:ln>
        </p:spPr>
      </p:pic>
      <p:pic>
        <p:nvPicPr>
          <p:cNvPr id="233" name="Google Shape;233;p40"/>
          <p:cNvPicPr preferRelativeResize="0"/>
          <p:nvPr/>
        </p:nvPicPr>
        <p:blipFill>
          <a:blip r:embed="rId6">
            <a:alphaModFix/>
          </a:blip>
          <a:stretch>
            <a:fillRect/>
          </a:stretch>
        </p:blipFill>
        <p:spPr>
          <a:xfrm>
            <a:off x="6523775" y="1170125"/>
            <a:ext cx="2257250" cy="2037425"/>
          </a:xfrm>
          <a:prstGeom prst="rect">
            <a:avLst/>
          </a:prstGeom>
          <a:noFill/>
          <a:ln>
            <a:noFill/>
          </a:ln>
        </p:spPr>
      </p:pic>
      <p:pic>
        <p:nvPicPr>
          <p:cNvPr id="234" name="Google Shape;234;p40"/>
          <p:cNvPicPr preferRelativeResize="0"/>
          <p:nvPr/>
        </p:nvPicPr>
        <p:blipFill>
          <a:blip r:embed="rId7">
            <a:alphaModFix/>
          </a:blip>
          <a:stretch>
            <a:fillRect/>
          </a:stretch>
        </p:blipFill>
        <p:spPr>
          <a:xfrm>
            <a:off x="3781800" y="3889875"/>
            <a:ext cx="4999225" cy="1199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Step 2 - Task 9: </a:t>
            </a:r>
            <a:r>
              <a:rPr lang="en" sz="2020"/>
              <a:t>Create Blob Storage Datasets for SmartFoods Input data</a:t>
            </a:r>
            <a:endParaRPr sz="2020"/>
          </a:p>
          <a:p>
            <a:pPr indent="0" lvl="0" marL="0" rtl="0" algn="l">
              <a:spcBef>
                <a:spcPts val="0"/>
              </a:spcBef>
              <a:spcAft>
                <a:spcPts val="0"/>
              </a:spcAft>
              <a:buClr>
                <a:schemeClr val="dk1"/>
              </a:buClr>
              <a:buSzPts val="1100"/>
              <a:buFont typeface="Arial"/>
              <a:buNone/>
            </a:pPr>
            <a:r>
              <a:t/>
            </a:r>
            <a:endParaRPr sz="2220"/>
          </a:p>
          <a:p>
            <a:pPr indent="0" lvl="0" marL="0" rtl="0" algn="l">
              <a:spcBef>
                <a:spcPts val="0"/>
              </a:spcBef>
              <a:spcAft>
                <a:spcPts val="0"/>
              </a:spcAft>
              <a:buSzPts val="990"/>
              <a:buNone/>
            </a:pPr>
            <a:r>
              <a:t/>
            </a:r>
            <a:endParaRPr sz="22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40" name="Google Shape;240;p41"/>
          <p:cNvPicPr preferRelativeResize="0"/>
          <p:nvPr/>
        </p:nvPicPr>
        <p:blipFill>
          <a:blip r:embed="rId3">
            <a:alphaModFix/>
          </a:blip>
          <a:stretch>
            <a:fillRect/>
          </a:stretch>
        </p:blipFill>
        <p:spPr>
          <a:xfrm>
            <a:off x="152400" y="1170125"/>
            <a:ext cx="1237819" cy="2445150"/>
          </a:xfrm>
          <a:prstGeom prst="rect">
            <a:avLst/>
          </a:prstGeom>
          <a:noFill/>
          <a:ln>
            <a:noFill/>
          </a:ln>
        </p:spPr>
      </p:pic>
      <p:pic>
        <p:nvPicPr>
          <p:cNvPr id="241" name="Google Shape;241;p41"/>
          <p:cNvPicPr preferRelativeResize="0"/>
          <p:nvPr/>
        </p:nvPicPr>
        <p:blipFill>
          <a:blip r:embed="rId4">
            <a:alphaModFix/>
          </a:blip>
          <a:stretch>
            <a:fillRect/>
          </a:stretch>
        </p:blipFill>
        <p:spPr>
          <a:xfrm>
            <a:off x="1569175" y="1170125"/>
            <a:ext cx="3031545" cy="1401625"/>
          </a:xfrm>
          <a:prstGeom prst="rect">
            <a:avLst/>
          </a:prstGeom>
          <a:noFill/>
          <a:ln>
            <a:noFill/>
          </a:ln>
        </p:spPr>
      </p:pic>
      <p:pic>
        <p:nvPicPr>
          <p:cNvPr id="242" name="Google Shape;242;p41"/>
          <p:cNvPicPr preferRelativeResize="0"/>
          <p:nvPr/>
        </p:nvPicPr>
        <p:blipFill>
          <a:blip r:embed="rId5">
            <a:alphaModFix/>
          </a:blip>
          <a:stretch>
            <a:fillRect/>
          </a:stretch>
        </p:blipFill>
        <p:spPr>
          <a:xfrm>
            <a:off x="4753129" y="1170125"/>
            <a:ext cx="4245325" cy="3568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project is a lab to create an end-to-end ELT using the various components of Azure</a:t>
            </a:r>
            <a:endParaRPr/>
          </a:p>
          <a:p>
            <a:pPr indent="-342900" lvl="0" marL="457200" rtl="0" algn="l">
              <a:spcBef>
                <a:spcPts val="0"/>
              </a:spcBef>
              <a:spcAft>
                <a:spcPts val="0"/>
              </a:spcAft>
              <a:buSzPts val="1800"/>
              <a:buChar char="●"/>
            </a:pPr>
            <a:r>
              <a:rPr lang="en"/>
              <a:t>all stages of the lab can be found on GitHub: </a:t>
            </a:r>
            <a:r>
              <a:rPr lang="en" u="sng">
                <a:solidFill>
                  <a:schemeClr val="hlink"/>
                </a:solidFill>
                <a:hlinkClick r:id="rId3"/>
              </a:rPr>
              <a:t>https://github.com/Mmodarre/AzureDataFactoryHOL</a:t>
            </a:r>
            <a:endParaRPr/>
          </a:p>
          <a:p>
            <a:pPr indent="-342900" lvl="0" marL="457200" rtl="0" algn="l">
              <a:spcBef>
                <a:spcPts val="0"/>
              </a:spcBef>
              <a:spcAft>
                <a:spcPts val="0"/>
              </a:spcAft>
              <a:buSzPts val="1800"/>
              <a:buChar char="●"/>
            </a:pPr>
            <a:r>
              <a:rPr lang="en"/>
              <a:t>this Powerpoint demonstrates how I followed this lab step by step, including images to show specific configurations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Step 2 - Task 10: </a:t>
            </a:r>
            <a:r>
              <a:rPr lang="en" sz="1820"/>
              <a:t>Create Blob Storage Datasets for WWI Data Warehouse output</a:t>
            </a:r>
            <a:endParaRPr sz="1820"/>
          </a:p>
          <a:p>
            <a:pPr indent="0" lvl="0" marL="0" rtl="0" algn="l">
              <a:spcBef>
                <a:spcPts val="0"/>
              </a:spcBef>
              <a:spcAft>
                <a:spcPts val="0"/>
              </a:spcAft>
              <a:buClr>
                <a:schemeClr val="dk1"/>
              </a:buClr>
              <a:buSzPts val="1100"/>
              <a:buFont typeface="Arial"/>
              <a:buNone/>
            </a:pPr>
            <a:r>
              <a:t/>
            </a:r>
            <a:endParaRPr sz="2220"/>
          </a:p>
          <a:p>
            <a:pPr indent="0" lvl="0" marL="0" rtl="0" algn="l">
              <a:spcBef>
                <a:spcPts val="0"/>
              </a:spcBef>
              <a:spcAft>
                <a:spcPts val="0"/>
              </a:spcAft>
              <a:buSzPts val="990"/>
              <a:buNone/>
            </a:pPr>
            <a:r>
              <a:t/>
            </a:r>
            <a:endParaRPr sz="22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48" name="Google Shape;248;p42"/>
          <p:cNvPicPr preferRelativeResize="0"/>
          <p:nvPr/>
        </p:nvPicPr>
        <p:blipFill>
          <a:blip r:embed="rId3">
            <a:alphaModFix/>
          </a:blip>
          <a:stretch>
            <a:fillRect/>
          </a:stretch>
        </p:blipFill>
        <p:spPr>
          <a:xfrm>
            <a:off x="152400" y="1170125"/>
            <a:ext cx="1521692" cy="2811975"/>
          </a:xfrm>
          <a:prstGeom prst="rect">
            <a:avLst/>
          </a:prstGeom>
          <a:noFill/>
          <a:ln>
            <a:noFill/>
          </a:ln>
        </p:spPr>
      </p:pic>
      <p:pic>
        <p:nvPicPr>
          <p:cNvPr id="249" name="Google Shape;249;p42"/>
          <p:cNvPicPr preferRelativeResize="0"/>
          <p:nvPr/>
        </p:nvPicPr>
        <p:blipFill>
          <a:blip r:embed="rId4">
            <a:alphaModFix/>
          </a:blip>
          <a:stretch>
            <a:fillRect/>
          </a:stretch>
        </p:blipFill>
        <p:spPr>
          <a:xfrm>
            <a:off x="1787575" y="1170125"/>
            <a:ext cx="1207419" cy="3819525"/>
          </a:xfrm>
          <a:prstGeom prst="rect">
            <a:avLst/>
          </a:prstGeom>
          <a:noFill/>
          <a:ln>
            <a:noFill/>
          </a:ln>
        </p:spPr>
      </p:pic>
      <p:pic>
        <p:nvPicPr>
          <p:cNvPr id="250" name="Google Shape;250;p42"/>
          <p:cNvPicPr preferRelativeResize="0"/>
          <p:nvPr/>
        </p:nvPicPr>
        <p:blipFill>
          <a:blip r:embed="rId5">
            <a:alphaModFix/>
          </a:blip>
          <a:stretch>
            <a:fillRect/>
          </a:stretch>
        </p:blipFill>
        <p:spPr>
          <a:xfrm>
            <a:off x="3147398" y="1170125"/>
            <a:ext cx="3931975" cy="2166200"/>
          </a:xfrm>
          <a:prstGeom prst="rect">
            <a:avLst/>
          </a:prstGeom>
          <a:noFill/>
          <a:ln>
            <a:noFill/>
          </a:ln>
        </p:spPr>
      </p:pic>
      <p:pic>
        <p:nvPicPr>
          <p:cNvPr id="251" name="Google Shape;251;p42"/>
          <p:cNvPicPr preferRelativeResize="0"/>
          <p:nvPr/>
        </p:nvPicPr>
        <p:blipFill>
          <a:blip r:embed="rId6">
            <a:alphaModFix/>
          </a:blip>
          <a:stretch>
            <a:fillRect/>
          </a:stretch>
        </p:blipFill>
        <p:spPr>
          <a:xfrm>
            <a:off x="7193900" y="1170125"/>
            <a:ext cx="1638400" cy="1478850"/>
          </a:xfrm>
          <a:prstGeom prst="rect">
            <a:avLst/>
          </a:prstGeom>
          <a:noFill/>
          <a:ln>
            <a:noFill/>
          </a:ln>
        </p:spPr>
      </p:pic>
      <p:pic>
        <p:nvPicPr>
          <p:cNvPr id="252" name="Google Shape;252;p42"/>
          <p:cNvPicPr preferRelativeResize="0"/>
          <p:nvPr/>
        </p:nvPicPr>
        <p:blipFill>
          <a:blip r:embed="rId7">
            <a:alphaModFix/>
          </a:blip>
          <a:stretch>
            <a:fillRect/>
          </a:stretch>
        </p:blipFill>
        <p:spPr>
          <a:xfrm>
            <a:off x="3147400" y="3488725"/>
            <a:ext cx="5684901" cy="13279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56" name="Shape 256"/>
        <p:cNvGrpSpPr/>
        <p:nvPr/>
      </p:nvGrpSpPr>
      <p:grpSpPr>
        <a:xfrm>
          <a:off x="0" y="0"/>
          <a:ext cx="0" cy="0"/>
          <a:chOff x="0" y="0"/>
          <a:chExt cx="0" cy="0"/>
        </a:xfrm>
      </p:grpSpPr>
      <p:sp>
        <p:nvSpPr>
          <p:cNvPr id="257" name="Google Shape;25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Step 2 - Task 11: </a:t>
            </a:r>
            <a:r>
              <a:rPr lang="en" sz="1820"/>
              <a:t>Create a SQL Database Linked Service and Dataset (1/3)</a:t>
            </a:r>
            <a:endParaRPr sz="1820"/>
          </a:p>
          <a:p>
            <a:pPr indent="0" lvl="0" marL="0" rtl="0" algn="l">
              <a:spcBef>
                <a:spcPts val="0"/>
              </a:spcBef>
              <a:spcAft>
                <a:spcPts val="0"/>
              </a:spcAft>
              <a:buClr>
                <a:schemeClr val="dk1"/>
              </a:buClr>
              <a:buSzPts val="1100"/>
              <a:buFont typeface="Arial"/>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2220"/>
          </a:p>
          <a:p>
            <a:pPr indent="0" lvl="0" marL="0" rtl="0" algn="l">
              <a:spcBef>
                <a:spcPts val="0"/>
              </a:spcBef>
              <a:spcAft>
                <a:spcPts val="0"/>
              </a:spcAft>
              <a:buSzPts val="990"/>
              <a:buNone/>
            </a:pPr>
            <a:r>
              <a:t/>
            </a:r>
            <a:endParaRPr sz="22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58" name="Google Shape;258;p43"/>
          <p:cNvPicPr preferRelativeResize="0"/>
          <p:nvPr/>
        </p:nvPicPr>
        <p:blipFill>
          <a:blip r:embed="rId3">
            <a:alphaModFix/>
          </a:blip>
          <a:stretch>
            <a:fillRect/>
          </a:stretch>
        </p:blipFill>
        <p:spPr>
          <a:xfrm>
            <a:off x="311700" y="1096651"/>
            <a:ext cx="7065550" cy="1307175"/>
          </a:xfrm>
          <a:prstGeom prst="rect">
            <a:avLst/>
          </a:prstGeom>
          <a:noFill/>
          <a:ln>
            <a:noFill/>
          </a:ln>
        </p:spPr>
      </p:pic>
      <p:pic>
        <p:nvPicPr>
          <p:cNvPr id="259" name="Google Shape;259;p43"/>
          <p:cNvPicPr preferRelativeResize="0"/>
          <p:nvPr/>
        </p:nvPicPr>
        <p:blipFill>
          <a:blip r:embed="rId4">
            <a:alphaModFix/>
          </a:blip>
          <a:stretch>
            <a:fillRect/>
          </a:stretch>
        </p:blipFill>
        <p:spPr>
          <a:xfrm>
            <a:off x="311700" y="2482750"/>
            <a:ext cx="4777749" cy="2572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Step 2 - Task 10: Create a SQL Database Linked Service and Dataset (2/3)</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2220"/>
          </a:p>
          <a:p>
            <a:pPr indent="0" lvl="0" marL="0" rtl="0" algn="l">
              <a:spcBef>
                <a:spcPts val="0"/>
              </a:spcBef>
              <a:spcAft>
                <a:spcPts val="0"/>
              </a:spcAft>
              <a:buSzPts val="990"/>
              <a:buNone/>
            </a:pPr>
            <a:r>
              <a:t/>
            </a:r>
            <a:endParaRPr sz="22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65" name="Google Shape;265;p44"/>
          <p:cNvPicPr preferRelativeResize="0"/>
          <p:nvPr/>
        </p:nvPicPr>
        <p:blipFill>
          <a:blip r:embed="rId3">
            <a:alphaModFix/>
          </a:blip>
          <a:stretch>
            <a:fillRect/>
          </a:stretch>
        </p:blipFill>
        <p:spPr>
          <a:xfrm>
            <a:off x="136450" y="1227975"/>
            <a:ext cx="1327200" cy="3583449"/>
          </a:xfrm>
          <a:prstGeom prst="rect">
            <a:avLst/>
          </a:prstGeom>
          <a:noFill/>
          <a:ln>
            <a:noFill/>
          </a:ln>
        </p:spPr>
      </p:pic>
      <p:pic>
        <p:nvPicPr>
          <p:cNvPr id="266" name="Google Shape;266;p44"/>
          <p:cNvPicPr preferRelativeResize="0"/>
          <p:nvPr/>
        </p:nvPicPr>
        <p:blipFill>
          <a:blip r:embed="rId4">
            <a:alphaModFix/>
          </a:blip>
          <a:stretch>
            <a:fillRect/>
          </a:stretch>
        </p:blipFill>
        <p:spPr>
          <a:xfrm>
            <a:off x="1616050" y="1170125"/>
            <a:ext cx="2566825"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70" name="Shape 270"/>
        <p:cNvGrpSpPr/>
        <p:nvPr/>
      </p:nvGrpSpPr>
      <p:grpSpPr>
        <a:xfrm>
          <a:off x="0" y="0"/>
          <a:ext cx="0" cy="0"/>
          <a:chOff x="0" y="0"/>
          <a:chExt cx="0" cy="0"/>
        </a:xfrm>
      </p:grpSpPr>
      <p:sp>
        <p:nvSpPr>
          <p:cNvPr id="271" name="Google Shape;27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Step 2 - Task 10: Create a SQL Database Linked Service and Dataset (3/3)</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2220"/>
          </a:p>
          <a:p>
            <a:pPr indent="0" lvl="0" marL="0" rtl="0" algn="l">
              <a:spcBef>
                <a:spcPts val="0"/>
              </a:spcBef>
              <a:spcAft>
                <a:spcPts val="0"/>
              </a:spcAft>
              <a:buSzPts val="990"/>
              <a:buNone/>
            </a:pPr>
            <a:r>
              <a:t/>
            </a:r>
            <a:endParaRPr sz="22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72" name="Google Shape;272;p45"/>
          <p:cNvPicPr preferRelativeResize="0"/>
          <p:nvPr/>
        </p:nvPicPr>
        <p:blipFill>
          <a:blip r:embed="rId3">
            <a:alphaModFix/>
          </a:blip>
          <a:stretch>
            <a:fillRect/>
          </a:stretch>
        </p:blipFill>
        <p:spPr>
          <a:xfrm>
            <a:off x="178775" y="1058050"/>
            <a:ext cx="1211925" cy="3513950"/>
          </a:xfrm>
          <a:prstGeom prst="rect">
            <a:avLst/>
          </a:prstGeom>
          <a:noFill/>
          <a:ln>
            <a:noFill/>
          </a:ln>
        </p:spPr>
      </p:pic>
      <p:pic>
        <p:nvPicPr>
          <p:cNvPr id="273" name="Google Shape;273;p45"/>
          <p:cNvPicPr preferRelativeResize="0"/>
          <p:nvPr/>
        </p:nvPicPr>
        <p:blipFill>
          <a:blip r:embed="rId4">
            <a:alphaModFix/>
          </a:blip>
          <a:stretch>
            <a:fillRect/>
          </a:stretch>
        </p:blipFill>
        <p:spPr>
          <a:xfrm>
            <a:off x="1487400" y="1058050"/>
            <a:ext cx="3780600" cy="2359625"/>
          </a:xfrm>
          <a:prstGeom prst="rect">
            <a:avLst/>
          </a:prstGeom>
          <a:noFill/>
          <a:ln>
            <a:noFill/>
          </a:ln>
        </p:spPr>
      </p:pic>
      <p:pic>
        <p:nvPicPr>
          <p:cNvPr id="274" name="Google Shape;274;p45"/>
          <p:cNvPicPr preferRelativeResize="0"/>
          <p:nvPr/>
        </p:nvPicPr>
        <p:blipFill>
          <a:blip r:embed="rId5">
            <a:alphaModFix/>
          </a:blip>
          <a:stretch>
            <a:fillRect/>
          </a:stretch>
        </p:blipFill>
        <p:spPr>
          <a:xfrm>
            <a:off x="5498449" y="1058049"/>
            <a:ext cx="3132299" cy="2146975"/>
          </a:xfrm>
          <a:prstGeom prst="rect">
            <a:avLst/>
          </a:prstGeom>
          <a:noFill/>
          <a:ln>
            <a:noFill/>
          </a:ln>
        </p:spPr>
      </p:pic>
      <p:pic>
        <p:nvPicPr>
          <p:cNvPr id="275" name="Google Shape;275;p45"/>
          <p:cNvPicPr preferRelativeResize="0"/>
          <p:nvPr/>
        </p:nvPicPr>
        <p:blipFill>
          <a:blip r:embed="rId6">
            <a:alphaModFix/>
          </a:blip>
          <a:stretch>
            <a:fillRect/>
          </a:stretch>
        </p:blipFill>
        <p:spPr>
          <a:xfrm>
            <a:off x="1448475" y="3502050"/>
            <a:ext cx="5632575" cy="152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79" name="Shape 279"/>
        <p:cNvGrpSpPr/>
        <p:nvPr/>
      </p:nvGrpSpPr>
      <p:grpSpPr>
        <a:xfrm>
          <a:off x="0" y="0"/>
          <a:ext cx="0" cy="0"/>
          <a:chOff x="0" y="0"/>
          <a:chExt cx="0" cy="0"/>
        </a:xfrm>
      </p:grpSpPr>
      <p:sp>
        <p:nvSpPr>
          <p:cNvPr id="280" name="Google Shape;28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Step 2 - Task 12: </a:t>
            </a:r>
            <a:r>
              <a:rPr lang="en" sz="1820"/>
              <a:t>Create an HTTP Linked Service</a:t>
            </a:r>
            <a:endParaRPr sz="1820"/>
          </a:p>
          <a:p>
            <a:pPr indent="0" lvl="0" marL="0" rtl="0" algn="l">
              <a:spcBef>
                <a:spcPts val="0"/>
              </a:spcBef>
              <a:spcAft>
                <a:spcPts val="0"/>
              </a:spcAft>
              <a:buClr>
                <a:schemeClr val="dk1"/>
              </a:buClr>
              <a:buSzPts val="1100"/>
              <a:buFont typeface="Arial"/>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2220"/>
          </a:p>
          <a:p>
            <a:pPr indent="0" lvl="0" marL="0" rtl="0" algn="l">
              <a:spcBef>
                <a:spcPts val="0"/>
              </a:spcBef>
              <a:spcAft>
                <a:spcPts val="0"/>
              </a:spcAft>
              <a:buSzPts val="990"/>
              <a:buNone/>
            </a:pPr>
            <a:r>
              <a:t/>
            </a:r>
            <a:endParaRPr sz="22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81" name="Google Shape;281;p46"/>
          <p:cNvPicPr preferRelativeResize="0"/>
          <p:nvPr/>
        </p:nvPicPr>
        <p:blipFill>
          <a:blip r:embed="rId3">
            <a:alphaModFix/>
          </a:blip>
          <a:stretch>
            <a:fillRect/>
          </a:stretch>
        </p:blipFill>
        <p:spPr>
          <a:xfrm>
            <a:off x="152400" y="1170125"/>
            <a:ext cx="2286000" cy="3533775"/>
          </a:xfrm>
          <a:prstGeom prst="rect">
            <a:avLst/>
          </a:prstGeom>
          <a:noFill/>
          <a:ln>
            <a:noFill/>
          </a:ln>
        </p:spPr>
      </p:pic>
      <p:pic>
        <p:nvPicPr>
          <p:cNvPr id="282" name="Google Shape;282;p46"/>
          <p:cNvPicPr preferRelativeResize="0"/>
          <p:nvPr/>
        </p:nvPicPr>
        <p:blipFill>
          <a:blip r:embed="rId4">
            <a:alphaModFix/>
          </a:blip>
          <a:stretch>
            <a:fillRect/>
          </a:stretch>
        </p:blipFill>
        <p:spPr>
          <a:xfrm>
            <a:off x="2590800" y="1170125"/>
            <a:ext cx="2537625" cy="3820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86" name="Shape 286"/>
        <p:cNvGrpSpPr/>
        <p:nvPr/>
      </p:nvGrpSpPr>
      <p:grpSpPr>
        <a:xfrm>
          <a:off x="0" y="0"/>
          <a:ext cx="0" cy="0"/>
          <a:chOff x="0" y="0"/>
          <a:chExt cx="0" cy="0"/>
        </a:xfrm>
      </p:grpSpPr>
      <p:sp>
        <p:nvSpPr>
          <p:cNvPr id="287" name="Google Shape;28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Step 2 - Task 13: </a:t>
            </a:r>
            <a:r>
              <a:rPr lang="en" sz="1820"/>
              <a:t>Create a CSV Dataset on the HTTP Linked Service</a:t>
            </a:r>
            <a:endParaRPr sz="1820"/>
          </a:p>
          <a:p>
            <a:pPr indent="0" lvl="0" marL="0" rtl="0" algn="l">
              <a:spcBef>
                <a:spcPts val="0"/>
              </a:spcBef>
              <a:spcAft>
                <a:spcPts val="0"/>
              </a:spcAft>
              <a:buClr>
                <a:schemeClr val="dk1"/>
              </a:buClr>
              <a:buSzPts val="1100"/>
              <a:buFont typeface="Arial"/>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2220"/>
          </a:p>
          <a:p>
            <a:pPr indent="0" lvl="0" marL="0" rtl="0" algn="l">
              <a:spcBef>
                <a:spcPts val="0"/>
              </a:spcBef>
              <a:spcAft>
                <a:spcPts val="0"/>
              </a:spcAft>
              <a:buSzPts val="990"/>
              <a:buNone/>
            </a:pPr>
            <a:r>
              <a:t/>
            </a:r>
            <a:endParaRPr sz="22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88" name="Google Shape;288;p47"/>
          <p:cNvPicPr preferRelativeResize="0"/>
          <p:nvPr/>
        </p:nvPicPr>
        <p:blipFill>
          <a:blip r:embed="rId3">
            <a:alphaModFix/>
          </a:blip>
          <a:stretch>
            <a:fillRect/>
          </a:stretch>
        </p:blipFill>
        <p:spPr>
          <a:xfrm>
            <a:off x="152400" y="1170125"/>
            <a:ext cx="1208667" cy="1986025"/>
          </a:xfrm>
          <a:prstGeom prst="rect">
            <a:avLst/>
          </a:prstGeom>
          <a:noFill/>
          <a:ln>
            <a:noFill/>
          </a:ln>
        </p:spPr>
      </p:pic>
      <p:pic>
        <p:nvPicPr>
          <p:cNvPr id="289" name="Google Shape;289;p47"/>
          <p:cNvPicPr preferRelativeResize="0"/>
          <p:nvPr/>
        </p:nvPicPr>
        <p:blipFill>
          <a:blip r:embed="rId4">
            <a:alphaModFix/>
          </a:blip>
          <a:stretch>
            <a:fillRect/>
          </a:stretch>
        </p:blipFill>
        <p:spPr>
          <a:xfrm>
            <a:off x="1448700" y="1170125"/>
            <a:ext cx="2741147" cy="1264775"/>
          </a:xfrm>
          <a:prstGeom prst="rect">
            <a:avLst/>
          </a:prstGeom>
          <a:noFill/>
          <a:ln>
            <a:noFill/>
          </a:ln>
        </p:spPr>
      </p:pic>
      <p:pic>
        <p:nvPicPr>
          <p:cNvPr id="290" name="Google Shape;290;p47"/>
          <p:cNvPicPr preferRelativeResize="0"/>
          <p:nvPr/>
        </p:nvPicPr>
        <p:blipFill>
          <a:blip r:embed="rId5">
            <a:alphaModFix/>
          </a:blip>
          <a:stretch>
            <a:fillRect/>
          </a:stretch>
        </p:blipFill>
        <p:spPr>
          <a:xfrm>
            <a:off x="152400" y="3234550"/>
            <a:ext cx="3606000" cy="932575"/>
          </a:xfrm>
          <a:prstGeom prst="rect">
            <a:avLst/>
          </a:prstGeom>
          <a:noFill/>
          <a:ln>
            <a:noFill/>
          </a:ln>
        </p:spPr>
      </p:pic>
      <p:pic>
        <p:nvPicPr>
          <p:cNvPr id="291" name="Google Shape;291;p47"/>
          <p:cNvPicPr preferRelativeResize="0"/>
          <p:nvPr/>
        </p:nvPicPr>
        <p:blipFill>
          <a:blip r:embed="rId6">
            <a:alphaModFix/>
          </a:blip>
          <a:stretch>
            <a:fillRect/>
          </a:stretch>
        </p:blipFill>
        <p:spPr>
          <a:xfrm>
            <a:off x="4342247" y="1170125"/>
            <a:ext cx="2382861"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95" name="Shape 295"/>
        <p:cNvGrpSpPr/>
        <p:nvPr/>
      </p:nvGrpSpPr>
      <p:grpSpPr>
        <a:xfrm>
          <a:off x="0" y="0"/>
          <a:ext cx="0" cy="0"/>
          <a:chOff x="0" y="0"/>
          <a:chExt cx="0" cy="0"/>
        </a:xfrm>
      </p:grpSpPr>
      <p:sp>
        <p:nvSpPr>
          <p:cNvPr id="296" name="Google Shape;29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Step 2 - Task 14: </a:t>
            </a:r>
            <a:r>
              <a:rPr lang="en" sz="1820"/>
              <a:t>Create a JSON Dataset on the HTTP Linked Service</a:t>
            </a:r>
            <a:endParaRPr sz="1820"/>
          </a:p>
          <a:p>
            <a:pPr indent="0" lvl="0" marL="0" rtl="0" algn="l">
              <a:spcBef>
                <a:spcPts val="0"/>
              </a:spcBef>
              <a:spcAft>
                <a:spcPts val="0"/>
              </a:spcAft>
              <a:buClr>
                <a:schemeClr val="dk1"/>
              </a:buClr>
              <a:buSzPts val="1100"/>
              <a:buFont typeface="Arial"/>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2220"/>
          </a:p>
          <a:p>
            <a:pPr indent="0" lvl="0" marL="0" rtl="0" algn="l">
              <a:spcBef>
                <a:spcPts val="0"/>
              </a:spcBef>
              <a:spcAft>
                <a:spcPts val="0"/>
              </a:spcAft>
              <a:buSzPts val="990"/>
              <a:buNone/>
            </a:pPr>
            <a:r>
              <a:t/>
            </a:r>
            <a:endParaRPr sz="2220"/>
          </a:p>
          <a:p>
            <a:pPr indent="0" lvl="0" marL="0" rtl="0" algn="l">
              <a:spcBef>
                <a:spcPts val="0"/>
              </a:spcBef>
              <a:spcAft>
                <a:spcPts val="0"/>
              </a:spcAft>
              <a:buSzPts val="110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a:p>
            <a:pPr indent="0" lvl="0" marL="0" rtl="0" algn="l">
              <a:spcBef>
                <a:spcPts val="0"/>
              </a:spcBef>
              <a:spcAft>
                <a:spcPts val="0"/>
              </a:spcAft>
              <a:buSzPts val="1100"/>
              <a:buNone/>
            </a:pPr>
            <a:r>
              <a:t/>
            </a:r>
            <a:endParaRPr sz="2820"/>
          </a:p>
          <a:p>
            <a:pPr indent="0" lvl="0" marL="0" rtl="0" algn="l">
              <a:spcBef>
                <a:spcPts val="0"/>
              </a:spcBef>
              <a:spcAft>
                <a:spcPts val="0"/>
              </a:spcAft>
              <a:buSzPts val="990"/>
              <a:buNone/>
            </a:pPr>
            <a:r>
              <a:t/>
            </a:r>
            <a:endParaRPr sz="2820"/>
          </a:p>
        </p:txBody>
      </p:sp>
      <p:pic>
        <p:nvPicPr>
          <p:cNvPr id="297" name="Google Shape;297;p48"/>
          <p:cNvPicPr preferRelativeResize="0"/>
          <p:nvPr/>
        </p:nvPicPr>
        <p:blipFill>
          <a:blip r:embed="rId3">
            <a:alphaModFix/>
          </a:blip>
          <a:stretch>
            <a:fillRect/>
          </a:stretch>
        </p:blipFill>
        <p:spPr>
          <a:xfrm>
            <a:off x="152400" y="1170125"/>
            <a:ext cx="1153325" cy="1825700"/>
          </a:xfrm>
          <a:prstGeom prst="rect">
            <a:avLst/>
          </a:prstGeom>
          <a:noFill/>
          <a:ln>
            <a:noFill/>
          </a:ln>
        </p:spPr>
      </p:pic>
      <p:pic>
        <p:nvPicPr>
          <p:cNvPr id="298" name="Google Shape;298;p48"/>
          <p:cNvPicPr preferRelativeResize="0"/>
          <p:nvPr/>
        </p:nvPicPr>
        <p:blipFill>
          <a:blip r:embed="rId4">
            <a:alphaModFix/>
          </a:blip>
          <a:stretch>
            <a:fillRect/>
          </a:stretch>
        </p:blipFill>
        <p:spPr>
          <a:xfrm>
            <a:off x="1458125" y="1170125"/>
            <a:ext cx="1764925" cy="2051375"/>
          </a:xfrm>
          <a:prstGeom prst="rect">
            <a:avLst/>
          </a:prstGeom>
          <a:noFill/>
          <a:ln>
            <a:noFill/>
          </a:ln>
        </p:spPr>
      </p:pic>
      <p:pic>
        <p:nvPicPr>
          <p:cNvPr id="299" name="Google Shape;299;p48"/>
          <p:cNvPicPr preferRelativeResize="0"/>
          <p:nvPr/>
        </p:nvPicPr>
        <p:blipFill>
          <a:blip r:embed="rId5">
            <a:alphaModFix/>
          </a:blip>
          <a:stretch>
            <a:fillRect/>
          </a:stretch>
        </p:blipFill>
        <p:spPr>
          <a:xfrm>
            <a:off x="3375450" y="1170125"/>
            <a:ext cx="2577325" cy="1870750"/>
          </a:xfrm>
          <a:prstGeom prst="rect">
            <a:avLst/>
          </a:prstGeom>
          <a:noFill/>
          <a:ln>
            <a:noFill/>
          </a:ln>
        </p:spPr>
      </p:pic>
      <p:pic>
        <p:nvPicPr>
          <p:cNvPr id="300" name="Google Shape;300;p48"/>
          <p:cNvPicPr preferRelativeResize="0"/>
          <p:nvPr/>
        </p:nvPicPr>
        <p:blipFill>
          <a:blip r:embed="rId6">
            <a:alphaModFix/>
          </a:blip>
          <a:stretch>
            <a:fillRect/>
          </a:stretch>
        </p:blipFill>
        <p:spPr>
          <a:xfrm>
            <a:off x="152400" y="3515200"/>
            <a:ext cx="2243368" cy="1475900"/>
          </a:xfrm>
          <a:prstGeom prst="rect">
            <a:avLst/>
          </a:prstGeom>
          <a:noFill/>
          <a:ln>
            <a:noFill/>
          </a:ln>
        </p:spPr>
      </p:pic>
      <p:pic>
        <p:nvPicPr>
          <p:cNvPr id="301" name="Google Shape;301;p48"/>
          <p:cNvPicPr preferRelativeResize="0"/>
          <p:nvPr/>
        </p:nvPicPr>
        <p:blipFill>
          <a:blip r:embed="rId7">
            <a:alphaModFix/>
          </a:blip>
          <a:stretch>
            <a:fillRect/>
          </a:stretch>
        </p:blipFill>
        <p:spPr>
          <a:xfrm>
            <a:off x="3375450" y="3221500"/>
            <a:ext cx="3266291" cy="1825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05" name="Shape 305"/>
        <p:cNvGrpSpPr/>
        <p:nvPr/>
      </p:nvGrpSpPr>
      <p:grpSpPr>
        <a:xfrm>
          <a:off x="0" y="0"/>
          <a:ext cx="0" cy="0"/>
          <a:chOff x="0" y="0"/>
          <a:chExt cx="0" cy="0"/>
        </a:xfrm>
      </p:grpSpPr>
      <p:sp>
        <p:nvSpPr>
          <p:cNvPr id="306" name="Google Shape;30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88"/>
              <a:t>Step 3: </a:t>
            </a:r>
            <a:r>
              <a:rPr lang="en" sz="2688"/>
              <a:t>Copy Activity, Parameters, Debug and Publishing</a:t>
            </a:r>
            <a:endParaRPr sz="2688"/>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07" name="Google Shape;307;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https://github.com/Mmodarre/AzureDataFactoryHOL/tree/master/Lab-guide/03-Copy_Activity_Parameters_Debug_and_Publishing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u="sng">
                <a:solidFill>
                  <a:schemeClr val="accent5"/>
                </a:solidFill>
                <a:hlinkClick action="ppaction://hlinksldjump" r:id="rId4">
                  <a:extLst>
                    <a:ext uri="{A12FA001-AC4F-418D-AE19-62706E023703}">
                      <ahyp:hlinkClr val="tx"/>
                    </a:ext>
                  </a:extLst>
                </a:hlinkClick>
              </a:rPr>
              <a:t>Back to Table of Contents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11" name="Shape 311"/>
        <p:cNvGrpSpPr/>
        <p:nvPr/>
      </p:nvGrpSpPr>
      <p:grpSpPr>
        <a:xfrm>
          <a:off x="0" y="0"/>
          <a:ext cx="0" cy="0"/>
          <a:chOff x="0" y="0"/>
          <a:chExt cx="0" cy="0"/>
        </a:xfrm>
      </p:grpSpPr>
      <p:sp>
        <p:nvSpPr>
          <p:cNvPr id="312" name="Google Shape;31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3 - Task 1: </a:t>
            </a:r>
            <a:r>
              <a:rPr lang="en" sz="1320"/>
              <a:t>Create a pipeline and setup authentication to SmartFoods OAuth2 (Token based) API (1/3)</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13" name="Google Shape;313;p50"/>
          <p:cNvPicPr preferRelativeResize="0"/>
          <p:nvPr/>
        </p:nvPicPr>
        <p:blipFill>
          <a:blip r:embed="rId3">
            <a:alphaModFix/>
          </a:blip>
          <a:stretch>
            <a:fillRect/>
          </a:stretch>
        </p:blipFill>
        <p:spPr>
          <a:xfrm>
            <a:off x="152400" y="1170125"/>
            <a:ext cx="1656225" cy="1986361"/>
          </a:xfrm>
          <a:prstGeom prst="rect">
            <a:avLst/>
          </a:prstGeom>
          <a:noFill/>
          <a:ln>
            <a:noFill/>
          </a:ln>
        </p:spPr>
      </p:pic>
      <p:pic>
        <p:nvPicPr>
          <p:cNvPr id="314" name="Google Shape;314;p50"/>
          <p:cNvPicPr preferRelativeResize="0"/>
          <p:nvPr/>
        </p:nvPicPr>
        <p:blipFill>
          <a:blip r:embed="rId4">
            <a:alphaModFix/>
          </a:blip>
          <a:stretch>
            <a:fillRect/>
          </a:stretch>
        </p:blipFill>
        <p:spPr>
          <a:xfrm>
            <a:off x="1994775" y="1170125"/>
            <a:ext cx="1554625" cy="1272625"/>
          </a:xfrm>
          <a:prstGeom prst="rect">
            <a:avLst/>
          </a:prstGeom>
          <a:noFill/>
          <a:ln>
            <a:noFill/>
          </a:ln>
        </p:spPr>
      </p:pic>
      <p:pic>
        <p:nvPicPr>
          <p:cNvPr id="315" name="Google Shape;315;p50"/>
          <p:cNvPicPr preferRelativeResize="0"/>
          <p:nvPr/>
        </p:nvPicPr>
        <p:blipFill>
          <a:blip r:embed="rId5">
            <a:alphaModFix/>
          </a:blip>
          <a:stretch>
            <a:fillRect/>
          </a:stretch>
        </p:blipFill>
        <p:spPr>
          <a:xfrm>
            <a:off x="5935150" y="1170125"/>
            <a:ext cx="3063750" cy="2627025"/>
          </a:xfrm>
          <a:prstGeom prst="rect">
            <a:avLst/>
          </a:prstGeom>
          <a:noFill/>
          <a:ln>
            <a:noFill/>
          </a:ln>
        </p:spPr>
      </p:pic>
      <p:pic>
        <p:nvPicPr>
          <p:cNvPr id="316" name="Google Shape;316;p50"/>
          <p:cNvPicPr preferRelativeResize="0"/>
          <p:nvPr/>
        </p:nvPicPr>
        <p:blipFill>
          <a:blip r:embed="rId6">
            <a:alphaModFix/>
          </a:blip>
          <a:stretch>
            <a:fillRect/>
          </a:stretch>
        </p:blipFill>
        <p:spPr>
          <a:xfrm>
            <a:off x="3735550" y="1170125"/>
            <a:ext cx="2112475" cy="374583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20" name="Shape 320"/>
        <p:cNvGrpSpPr/>
        <p:nvPr/>
      </p:nvGrpSpPr>
      <p:grpSpPr>
        <a:xfrm>
          <a:off x="0" y="0"/>
          <a:ext cx="0" cy="0"/>
          <a:chOff x="0" y="0"/>
          <a:chExt cx="0" cy="0"/>
        </a:xfrm>
      </p:grpSpPr>
      <p:sp>
        <p:nvSpPr>
          <p:cNvPr id="321" name="Google Shape;32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3 - Task 1: Create a pipeline and setup authentication to SmartFoods OAuth2 (Token based) API (2/3)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22" name="Google Shape;322;p51"/>
          <p:cNvPicPr preferRelativeResize="0"/>
          <p:nvPr/>
        </p:nvPicPr>
        <p:blipFill>
          <a:blip r:embed="rId3">
            <a:alphaModFix/>
          </a:blip>
          <a:stretch>
            <a:fillRect/>
          </a:stretch>
        </p:blipFill>
        <p:spPr>
          <a:xfrm>
            <a:off x="152400" y="1170125"/>
            <a:ext cx="2091006" cy="3820975"/>
          </a:xfrm>
          <a:prstGeom prst="rect">
            <a:avLst/>
          </a:prstGeom>
          <a:noFill/>
          <a:ln>
            <a:noFill/>
          </a:ln>
        </p:spPr>
      </p:pic>
      <p:pic>
        <p:nvPicPr>
          <p:cNvPr id="323" name="Google Shape;323;p51"/>
          <p:cNvPicPr preferRelativeResize="0"/>
          <p:nvPr/>
        </p:nvPicPr>
        <p:blipFill>
          <a:blip r:embed="rId4">
            <a:alphaModFix/>
          </a:blip>
          <a:stretch>
            <a:fillRect/>
          </a:stretch>
        </p:blipFill>
        <p:spPr>
          <a:xfrm>
            <a:off x="2395806" y="1170125"/>
            <a:ext cx="4362450" cy="3790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Environment Prep</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https://github.com/Mmodarre/AzureDataFactoryHOL/tree/master/Lab-guide/01-Before_the_hands-on_lab_(Prepare_the_environment)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action="ppaction://hlinksldjump" r:id="rId4"/>
              </a:rPr>
              <a:t>Back to Table of Contents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3 - Task 1: Create a pipeline and setup authentication to SmartFoods OAuth2 (Token based) API (3/3)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29" name="Google Shape;329;p52"/>
          <p:cNvPicPr preferRelativeResize="0"/>
          <p:nvPr/>
        </p:nvPicPr>
        <p:blipFill>
          <a:blip r:embed="rId3">
            <a:alphaModFix/>
          </a:blip>
          <a:stretch>
            <a:fillRect/>
          </a:stretch>
        </p:blipFill>
        <p:spPr>
          <a:xfrm>
            <a:off x="152400" y="1170125"/>
            <a:ext cx="3760959" cy="3820975"/>
          </a:xfrm>
          <a:prstGeom prst="rect">
            <a:avLst/>
          </a:prstGeom>
          <a:noFill/>
          <a:ln>
            <a:noFill/>
          </a:ln>
        </p:spPr>
      </p:pic>
      <p:pic>
        <p:nvPicPr>
          <p:cNvPr id="330" name="Google Shape;330;p52"/>
          <p:cNvPicPr preferRelativeResize="0"/>
          <p:nvPr/>
        </p:nvPicPr>
        <p:blipFill>
          <a:blip r:embed="rId4">
            <a:alphaModFix/>
          </a:blip>
          <a:stretch>
            <a:fillRect/>
          </a:stretch>
        </p:blipFill>
        <p:spPr>
          <a:xfrm>
            <a:off x="4065759" y="1170125"/>
            <a:ext cx="3955339" cy="3820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34" name="Shape 334"/>
        <p:cNvGrpSpPr/>
        <p:nvPr/>
      </p:nvGrpSpPr>
      <p:grpSpPr>
        <a:xfrm>
          <a:off x="0" y="0"/>
          <a:ext cx="0" cy="0"/>
          <a:chOff x="0" y="0"/>
          <a:chExt cx="0" cy="0"/>
        </a:xfrm>
      </p:grpSpPr>
      <p:sp>
        <p:nvSpPr>
          <p:cNvPr id="335" name="Google Shape;33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3 - Task 2: </a:t>
            </a:r>
            <a:r>
              <a:rPr lang="en" sz="1320"/>
              <a:t>Store the access token in a variable</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36" name="Google Shape;336;p53"/>
          <p:cNvPicPr preferRelativeResize="0"/>
          <p:nvPr/>
        </p:nvPicPr>
        <p:blipFill>
          <a:blip r:embed="rId3">
            <a:alphaModFix/>
          </a:blip>
          <a:stretch>
            <a:fillRect/>
          </a:stretch>
        </p:blipFill>
        <p:spPr>
          <a:xfrm>
            <a:off x="152400" y="1170125"/>
            <a:ext cx="2371725" cy="1743075"/>
          </a:xfrm>
          <a:prstGeom prst="rect">
            <a:avLst/>
          </a:prstGeom>
          <a:noFill/>
          <a:ln>
            <a:noFill/>
          </a:ln>
        </p:spPr>
      </p:pic>
      <p:pic>
        <p:nvPicPr>
          <p:cNvPr id="337" name="Google Shape;337;p53"/>
          <p:cNvPicPr preferRelativeResize="0"/>
          <p:nvPr/>
        </p:nvPicPr>
        <p:blipFill>
          <a:blip r:embed="rId4">
            <a:alphaModFix/>
          </a:blip>
          <a:stretch>
            <a:fillRect/>
          </a:stretch>
        </p:blipFill>
        <p:spPr>
          <a:xfrm>
            <a:off x="2676525" y="1170125"/>
            <a:ext cx="3479151" cy="2028025"/>
          </a:xfrm>
          <a:prstGeom prst="rect">
            <a:avLst/>
          </a:prstGeom>
          <a:noFill/>
          <a:ln>
            <a:noFill/>
          </a:ln>
        </p:spPr>
      </p:pic>
      <p:pic>
        <p:nvPicPr>
          <p:cNvPr id="338" name="Google Shape;338;p53"/>
          <p:cNvPicPr preferRelativeResize="0"/>
          <p:nvPr/>
        </p:nvPicPr>
        <p:blipFill>
          <a:blip r:embed="rId5">
            <a:alphaModFix/>
          </a:blip>
          <a:stretch>
            <a:fillRect/>
          </a:stretch>
        </p:blipFill>
        <p:spPr>
          <a:xfrm>
            <a:off x="2676513" y="3350550"/>
            <a:ext cx="4448175" cy="1409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42" name="Shape 342"/>
        <p:cNvGrpSpPr/>
        <p:nvPr/>
      </p:nvGrpSpPr>
      <p:grpSpPr>
        <a:xfrm>
          <a:off x="0" y="0"/>
          <a:ext cx="0" cy="0"/>
          <a:chOff x="0" y="0"/>
          <a:chExt cx="0" cy="0"/>
        </a:xfrm>
      </p:grpSpPr>
      <p:sp>
        <p:nvSpPr>
          <p:cNvPr id="343" name="Google Shape;34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3 - Task 3: </a:t>
            </a:r>
            <a:r>
              <a:rPr lang="en" sz="1320"/>
              <a:t>Retrieve data from API and store in Blob Storage</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44" name="Google Shape;344;p54"/>
          <p:cNvPicPr preferRelativeResize="0"/>
          <p:nvPr/>
        </p:nvPicPr>
        <p:blipFill>
          <a:blip r:embed="rId3">
            <a:alphaModFix/>
          </a:blip>
          <a:stretch>
            <a:fillRect/>
          </a:stretch>
        </p:blipFill>
        <p:spPr>
          <a:xfrm>
            <a:off x="152400" y="1170125"/>
            <a:ext cx="4990801" cy="1670075"/>
          </a:xfrm>
          <a:prstGeom prst="rect">
            <a:avLst/>
          </a:prstGeom>
          <a:noFill/>
          <a:ln>
            <a:noFill/>
          </a:ln>
        </p:spPr>
      </p:pic>
      <p:pic>
        <p:nvPicPr>
          <p:cNvPr id="345" name="Google Shape;345;p54"/>
          <p:cNvPicPr preferRelativeResize="0"/>
          <p:nvPr/>
        </p:nvPicPr>
        <p:blipFill>
          <a:blip r:embed="rId4">
            <a:alphaModFix/>
          </a:blip>
          <a:stretch>
            <a:fillRect/>
          </a:stretch>
        </p:blipFill>
        <p:spPr>
          <a:xfrm>
            <a:off x="5295601" y="1170125"/>
            <a:ext cx="3695999" cy="2687299"/>
          </a:xfrm>
          <a:prstGeom prst="rect">
            <a:avLst/>
          </a:prstGeom>
          <a:noFill/>
          <a:ln>
            <a:noFill/>
          </a:ln>
        </p:spPr>
      </p:pic>
      <p:pic>
        <p:nvPicPr>
          <p:cNvPr id="346" name="Google Shape;346;p54"/>
          <p:cNvPicPr preferRelativeResize="0"/>
          <p:nvPr/>
        </p:nvPicPr>
        <p:blipFill>
          <a:blip r:embed="rId5">
            <a:alphaModFix/>
          </a:blip>
          <a:stretch>
            <a:fillRect/>
          </a:stretch>
        </p:blipFill>
        <p:spPr>
          <a:xfrm>
            <a:off x="152400" y="2992600"/>
            <a:ext cx="4876648" cy="199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50" name="Shape 350"/>
        <p:cNvGrpSpPr/>
        <p:nvPr/>
      </p:nvGrpSpPr>
      <p:grpSpPr>
        <a:xfrm>
          <a:off x="0" y="0"/>
          <a:ext cx="0" cy="0"/>
          <a:chOff x="0" y="0"/>
          <a:chExt cx="0" cy="0"/>
        </a:xfrm>
      </p:grpSpPr>
      <p:sp>
        <p:nvSpPr>
          <p:cNvPr id="351" name="Google Shape;35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3 - Task 4: </a:t>
            </a:r>
            <a:r>
              <a:rPr lang="en" sz="1320"/>
              <a:t>Test your pipeline</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52" name="Google Shape;352;p55"/>
          <p:cNvPicPr preferRelativeResize="0"/>
          <p:nvPr/>
        </p:nvPicPr>
        <p:blipFill>
          <a:blip r:embed="rId3">
            <a:alphaModFix/>
          </a:blip>
          <a:stretch>
            <a:fillRect/>
          </a:stretch>
        </p:blipFill>
        <p:spPr>
          <a:xfrm>
            <a:off x="152400" y="1170125"/>
            <a:ext cx="2914650" cy="1562100"/>
          </a:xfrm>
          <a:prstGeom prst="rect">
            <a:avLst/>
          </a:prstGeom>
          <a:noFill/>
          <a:ln>
            <a:noFill/>
          </a:ln>
        </p:spPr>
      </p:pic>
      <p:pic>
        <p:nvPicPr>
          <p:cNvPr id="353" name="Google Shape;353;p55"/>
          <p:cNvPicPr preferRelativeResize="0"/>
          <p:nvPr/>
        </p:nvPicPr>
        <p:blipFill>
          <a:blip r:embed="rId4">
            <a:alphaModFix/>
          </a:blip>
          <a:stretch>
            <a:fillRect/>
          </a:stretch>
        </p:blipFill>
        <p:spPr>
          <a:xfrm>
            <a:off x="3219450" y="1170125"/>
            <a:ext cx="4212643" cy="2312375"/>
          </a:xfrm>
          <a:prstGeom prst="rect">
            <a:avLst/>
          </a:prstGeom>
          <a:noFill/>
          <a:ln>
            <a:noFill/>
          </a:ln>
        </p:spPr>
      </p:pic>
      <p:pic>
        <p:nvPicPr>
          <p:cNvPr id="354" name="Google Shape;354;p55"/>
          <p:cNvPicPr preferRelativeResize="0"/>
          <p:nvPr/>
        </p:nvPicPr>
        <p:blipFill>
          <a:blip r:embed="rId5">
            <a:alphaModFix/>
          </a:blip>
          <a:stretch>
            <a:fillRect/>
          </a:stretch>
        </p:blipFill>
        <p:spPr>
          <a:xfrm>
            <a:off x="152400" y="3722200"/>
            <a:ext cx="8749499" cy="1151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58" name="Shape 358"/>
        <p:cNvGrpSpPr/>
        <p:nvPr/>
      </p:nvGrpSpPr>
      <p:grpSpPr>
        <a:xfrm>
          <a:off x="0" y="0"/>
          <a:ext cx="0" cy="0"/>
          <a:chOff x="0" y="0"/>
          <a:chExt cx="0" cy="0"/>
        </a:xfrm>
      </p:grpSpPr>
      <p:sp>
        <p:nvSpPr>
          <p:cNvPr id="359" name="Google Shape;35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Step 4: </a:t>
            </a:r>
            <a:r>
              <a:rPr lang="en" sz="2220"/>
              <a:t>Lookup activity, ForEach loop and Execute Pipeline activity</a:t>
            </a:r>
            <a:endParaRPr sz="2220"/>
          </a:p>
          <a:p>
            <a:pPr indent="0" lvl="0" marL="0" rtl="0" algn="l">
              <a:spcBef>
                <a:spcPts val="0"/>
              </a:spcBef>
              <a:spcAft>
                <a:spcPts val="0"/>
              </a:spcAft>
              <a:buClr>
                <a:schemeClr val="dk1"/>
              </a:buClr>
              <a:buSzPts val="990"/>
              <a:buFont typeface="Arial"/>
              <a:buNone/>
            </a:pPr>
            <a:r>
              <a:t/>
            </a:r>
            <a:endParaRPr sz="2220"/>
          </a:p>
          <a:p>
            <a:pPr indent="0" lvl="0" marL="0" rtl="0" algn="l">
              <a:spcBef>
                <a:spcPts val="0"/>
              </a:spcBef>
              <a:spcAft>
                <a:spcPts val="0"/>
              </a:spcAft>
              <a:buSzPts val="990"/>
              <a:buNone/>
            </a:pPr>
            <a:r>
              <a:t/>
            </a:r>
            <a:endParaRPr sz="2220"/>
          </a:p>
          <a:p>
            <a:pPr indent="0" lvl="0" marL="0" rtl="0" algn="l">
              <a:spcBef>
                <a:spcPts val="0"/>
              </a:spcBef>
              <a:spcAft>
                <a:spcPts val="0"/>
              </a:spcAft>
              <a:buClr>
                <a:schemeClr val="dk1"/>
              </a:buClr>
              <a:buSzPts val="990"/>
              <a:buFont typeface="Arial"/>
              <a:buNone/>
            </a:pPr>
            <a:r>
              <a:t/>
            </a:r>
            <a:endParaRPr sz="2320"/>
          </a:p>
          <a:p>
            <a:pPr indent="0" lvl="0" marL="0" rtl="0" algn="l">
              <a:spcBef>
                <a:spcPts val="0"/>
              </a:spcBef>
              <a:spcAft>
                <a:spcPts val="0"/>
              </a:spcAft>
              <a:buSzPts val="990"/>
              <a:buNone/>
            </a:pPr>
            <a:r>
              <a:t/>
            </a:r>
            <a:endParaRPr sz="2320"/>
          </a:p>
        </p:txBody>
      </p:sp>
      <p:sp>
        <p:nvSpPr>
          <p:cNvPr id="360" name="Google Shape;360;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hlink"/>
                </a:solidFill>
                <a:hlinkClick r:id="rId3"/>
              </a:rPr>
              <a:t>https://github.com/Mmodarre/AzureDataFactoryHOL/tree/master/Lab-guide/04-Lookup_activity__ForEach_loop_and_Execute_Pipeline_activity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u="sng">
                <a:solidFill>
                  <a:schemeClr val="accent5"/>
                </a:solidFill>
                <a:hlinkClick action="ppaction://hlinksldjump" r:id="rId4">
                  <a:extLst>
                    <a:ext uri="{A12FA001-AC4F-418D-AE19-62706E023703}">
                      <ahyp:hlinkClr val="tx"/>
                    </a:ext>
                  </a:extLst>
                </a:hlinkClick>
              </a:rPr>
              <a:t>Back to Table of Contents</a:t>
            </a:r>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64" name="Shape 364"/>
        <p:cNvGrpSpPr/>
        <p:nvPr/>
      </p:nvGrpSpPr>
      <p:grpSpPr>
        <a:xfrm>
          <a:off x="0" y="0"/>
          <a:ext cx="0" cy="0"/>
          <a:chOff x="0" y="0"/>
          <a:chExt cx="0" cy="0"/>
        </a:xfrm>
      </p:grpSpPr>
      <p:sp>
        <p:nvSpPr>
          <p:cNvPr id="365" name="Google Shape;36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1: Extend the pipeline with Lookup activity and ForEach Loops (</a:t>
            </a:r>
            <a:r>
              <a:rPr lang="en" sz="1320"/>
              <a:t>1/2</a:t>
            </a:r>
            <a:r>
              <a:rPr lang="en" sz="1320"/>
              <a:t>)</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66" name="Google Shape;366;p57"/>
          <p:cNvPicPr preferRelativeResize="0"/>
          <p:nvPr/>
        </p:nvPicPr>
        <p:blipFill>
          <a:blip r:embed="rId3">
            <a:alphaModFix/>
          </a:blip>
          <a:stretch>
            <a:fillRect/>
          </a:stretch>
        </p:blipFill>
        <p:spPr>
          <a:xfrm>
            <a:off x="152400" y="1170125"/>
            <a:ext cx="2771775" cy="1400175"/>
          </a:xfrm>
          <a:prstGeom prst="rect">
            <a:avLst/>
          </a:prstGeom>
          <a:noFill/>
          <a:ln>
            <a:noFill/>
          </a:ln>
        </p:spPr>
      </p:pic>
      <p:pic>
        <p:nvPicPr>
          <p:cNvPr id="367" name="Google Shape;367;p57"/>
          <p:cNvPicPr preferRelativeResize="0"/>
          <p:nvPr/>
        </p:nvPicPr>
        <p:blipFill>
          <a:blip r:embed="rId4">
            <a:alphaModFix/>
          </a:blip>
          <a:stretch>
            <a:fillRect/>
          </a:stretch>
        </p:blipFill>
        <p:spPr>
          <a:xfrm>
            <a:off x="152400" y="2722700"/>
            <a:ext cx="6467475" cy="1733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71" name="Shape 371"/>
        <p:cNvGrpSpPr/>
        <p:nvPr/>
      </p:nvGrpSpPr>
      <p:grpSpPr>
        <a:xfrm>
          <a:off x="0" y="0"/>
          <a:ext cx="0" cy="0"/>
          <a:chOff x="0" y="0"/>
          <a:chExt cx="0" cy="0"/>
        </a:xfrm>
      </p:grpSpPr>
      <p:sp>
        <p:nvSpPr>
          <p:cNvPr id="372" name="Google Shape;37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1: Extend the pipeline with Lookup activity and ForEach Loops (2/2)</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73" name="Google Shape;373;p58"/>
          <p:cNvPicPr preferRelativeResize="0"/>
          <p:nvPr/>
        </p:nvPicPr>
        <p:blipFill>
          <a:blip r:embed="rId3">
            <a:alphaModFix/>
          </a:blip>
          <a:stretch>
            <a:fillRect/>
          </a:stretch>
        </p:blipFill>
        <p:spPr>
          <a:xfrm>
            <a:off x="152400" y="1170125"/>
            <a:ext cx="2178250" cy="1841275"/>
          </a:xfrm>
          <a:prstGeom prst="rect">
            <a:avLst/>
          </a:prstGeom>
          <a:noFill/>
          <a:ln>
            <a:noFill/>
          </a:ln>
        </p:spPr>
      </p:pic>
      <p:pic>
        <p:nvPicPr>
          <p:cNvPr id="374" name="Google Shape;374;p58"/>
          <p:cNvPicPr preferRelativeResize="0"/>
          <p:nvPr/>
        </p:nvPicPr>
        <p:blipFill>
          <a:blip r:embed="rId4">
            <a:alphaModFix/>
          </a:blip>
          <a:stretch>
            <a:fillRect/>
          </a:stretch>
        </p:blipFill>
        <p:spPr>
          <a:xfrm>
            <a:off x="2483000" y="1170125"/>
            <a:ext cx="2374225" cy="2650550"/>
          </a:xfrm>
          <a:prstGeom prst="rect">
            <a:avLst/>
          </a:prstGeom>
          <a:noFill/>
          <a:ln>
            <a:noFill/>
          </a:ln>
        </p:spPr>
      </p:pic>
      <p:pic>
        <p:nvPicPr>
          <p:cNvPr id="375" name="Google Shape;375;p58"/>
          <p:cNvPicPr preferRelativeResize="0"/>
          <p:nvPr/>
        </p:nvPicPr>
        <p:blipFill>
          <a:blip r:embed="rId5">
            <a:alphaModFix/>
          </a:blip>
          <a:stretch>
            <a:fillRect/>
          </a:stretch>
        </p:blipFill>
        <p:spPr>
          <a:xfrm>
            <a:off x="4941673" y="1170125"/>
            <a:ext cx="4025174" cy="1801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79" name="Shape 379"/>
        <p:cNvGrpSpPr/>
        <p:nvPr/>
      </p:nvGrpSpPr>
      <p:grpSpPr>
        <a:xfrm>
          <a:off x="0" y="0"/>
          <a:ext cx="0" cy="0"/>
          <a:chOff x="0" y="0"/>
          <a:chExt cx="0" cy="0"/>
        </a:xfrm>
      </p:grpSpPr>
      <p:sp>
        <p:nvSpPr>
          <p:cNvPr id="380" name="Google Shape;38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2: </a:t>
            </a:r>
            <a:r>
              <a:rPr lang="en" sz="1320"/>
              <a:t>Expand the pipeline using Lookup activity (1/3)</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81" name="Google Shape;381;p59"/>
          <p:cNvPicPr preferRelativeResize="0"/>
          <p:nvPr/>
        </p:nvPicPr>
        <p:blipFill>
          <a:blip r:embed="rId3">
            <a:alphaModFix/>
          </a:blip>
          <a:stretch>
            <a:fillRect/>
          </a:stretch>
        </p:blipFill>
        <p:spPr>
          <a:xfrm>
            <a:off x="152400" y="1170125"/>
            <a:ext cx="7419975" cy="2895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85" name="Shape 385"/>
        <p:cNvGrpSpPr/>
        <p:nvPr/>
      </p:nvGrpSpPr>
      <p:grpSpPr>
        <a:xfrm>
          <a:off x="0" y="0"/>
          <a:ext cx="0" cy="0"/>
          <a:chOff x="0" y="0"/>
          <a:chExt cx="0" cy="0"/>
        </a:xfrm>
      </p:grpSpPr>
      <p:sp>
        <p:nvSpPr>
          <p:cNvPr id="386" name="Google Shape;38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2: Expand the pipeline using Lookup activity (2/3)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87" name="Google Shape;387;p60"/>
          <p:cNvPicPr preferRelativeResize="0"/>
          <p:nvPr/>
        </p:nvPicPr>
        <p:blipFill>
          <a:blip r:embed="rId3">
            <a:alphaModFix/>
          </a:blip>
          <a:stretch>
            <a:fillRect/>
          </a:stretch>
        </p:blipFill>
        <p:spPr>
          <a:xfrm>
            <a:off x="152400" y="1170125"/>
            <a:ext cx="3775270" cy="3820976"/>
          </a:xfrm>
          <a:prstGeom prst="rect">
            <a:avLst/>
          </a:prstGeom>
          <a:noFill/>
          <a:ln>
            <a:noFill/>
          </a:ln>
        </p:spPr>
      </p:pic>
      <p:pic>
        <p:nvPicPr>
          <p:cNvPr id="388" name="Google Shape;388;p60"/>
          <p:cNvPicPr preferRelativeResize="0"/>
          <p:nvPr/>
        </p:nvPicPr>
        <p:blipFill>
          <a:blip r:embed="rId4">
            <a:alphaModFix/>
          </a:blip>
          <a:stretch>
            <a:fillRect/>
          </a:stretch>
        </p:blipFill>
        <p:spPr>
          <a:xfrm>
            <a:off x="4080070" y="1170125"/>
            <a:ext cx="2151360" cy="38209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92" name="Shape 392"/>
        <p:cNvGrpSpPr/>
        <p:nvPr/>
      </p:nvGrpSpPr>
      <p:grpSpPr>
        <a:xfrm>
          <a:off x="0" y="0"/>
          <a:ext cx="0" cy="0"/>
          <a:chOff x="0" y="0"/>
          <a:chExt cx="0" cy="0"/>
        </a:xfrm>
      </p:grpSpPr>
      <p:sp>
        <p:nvSpPr>
          <p:cNvPr id="393" name="Google Shape;39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2: Expand the pipeline using Lookup activity (3/3)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394" name="Google Shape;394;p61"/>
          <p:cNvPicPr preferRelativeResize="0"/>
          <p:nvPr/>
        </p:nvPicPr>
        <p:blipFill>
          <a:blip r:embed="rId3">
            <a:alphaModFix/>
          </a:blip>
          <a:stretch>
            <a:fillRect/>
          </a:stretch>
        </p:blipFill>
        <p:spPr>
          <a:xfrm>
            <a:off x="152400" y="1170125"/>
            <a:ext cx="4874375" cy="2139550"/>
          </a:xfrm>
          <a:prstGeom prst="rect">
            <a:avLst/>
          </a:prstGeom>
          <a:noFill/>
          <a:ln>
            <a:noFill/>
          </a:ln>
        </p:spPr>
      </p:pic>
      <p:pic>
        <p:nvPicPr>
          <p:cNvPr id="395" name="Google Shape;395;p61"/>
          <p:cNvPicPr preferRelativeResize="0"/>
          <p:nvPr/>
        </p:nvPicPr>
        <p:blipFill>
          <a:blip r:embed="rId4">
            <a:alphaModFix/>
          </a:blip>
          <a:stretch>
            <a:fillRect/>
          </a:stretch>
        </p:blipFill>
        <p:spPr>
          <a:xfrm>
            <a:off x="5179175" y="1170125"/>
            <a:ext cx="3812424" cy="22820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Task 1: Install Azure Storage Explorer</a:t>
            </a:r>
            <a:endParaRPr/>
          </a:p>
        </p:txBody>
      </p:sp>
      <p:pic>
        <p:nvPicPr>
          <p:cNvPr id="79" name="Google Shape;79;p17"/>
          <p:cNvPicPr preferRelativeResize="0"/>
          <p:nvPr/>
        </p:nvPicPr>
        <p:blipFill>
          <a:blip r:embed="rId3">
            <a:alphaModFix/>
          </a:blip>
          <a:stretch>
            <a:fillRect/>
          </a:stretch>
        </p:blipFill>
        <p:spPr>
          <a:xfrm>
            <a:off x="376725" y="1130425"/>
            <a:ext cx="5109675" cy="3709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99" name="Shape 399"/>
        <p:cNvGrpSpPr/>
        <p:nvPr/>
      </p:nvGrpSpPr>
      <p:grpSpPr>
        <a:xfrm>
          <a:off x="0" y="0"/>
          <a:ext cx="0" cy="0"/>
          <a:chOff x="0" y="0"/>
          <a:chExt cx="0" cy="0"/>
        </a:xfrm>
      </p:grpSpPr>
      <p:sp>
        <p:nvSpPr>
          <p:cNvPr id="400" name="Google Shape;40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3: </a:t>
            </a:r>
            <a:r>
              <a:rPr lang="en" sz="1320"/>
              <a:t>Test your pipeline</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01" name="Google Shape;401;p62"/>
          <p:cNvPicPr preferRelativeResize="0"/>
          <p:nvPr/>
        </p:nvPicPr>
        <p:blipFill>
          <a:blip r:embed="rId3">
            <a:alphaModFix/>
          </a:blip>
          <a:stretch>
            <a:fillRect/>
          </a:stretch>
        </p:blipFill>
        <p:spPr>
          <a:xfrm>
            <a:off x="152400" y="1170125"/>
            <a:ext cx="3739371" cy="3820975"/>
          </a:xfrm>
          <a:prstGeom prst="rect">
            <a:avLst/>
          </a:prstGeom>
          <a:noFill/>
          <a:ln>
            <a:noFill/>
          </a:ln>
        </p:spPr>
      </p:pic>
      <p:pic>
        <p:nvPicPr>
          <p:cNvPr id="402" name="Google Shape;402;p62"/>
          <p:cNvPicPr preferRelativeResize="0"/>
          <p:nvPr/>
        </p:nvPicPr>
        <p:blipFill>
          <a:blip r:embed="rId4">
            <a:alphaModFix/>
          </a:blip>
          <a:stretch>
            <a:fillRect/>
          </a:stretch>
        </p:blipFill>
        <p:spPr>
          <a:xfrm>
            <a:off x="4044171" y="1170125"/>
            <a:ext cx="4947427" cy="257174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406" name="Shape 406"/>
        <p:cNvGrpSpPr/>
        <p:nvPr/>
      </p:nvGrpSpPr>
      <p:grpSpPr>
        <a:xfrm>
          <a:off x="0" y="0"/>
          <a:ext cx="0" cy="0"/>
          <a:chOff x="0" y="0"/>
          <a:chExt cx="0" cy="0"/>
        </a:xfrm>
      </p:grpSpPr>
      <p:sp>
        <p:nvSpPr>
          <p:cNvPr id="407" name="Google Shape;40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4: </a:t>
            </a:r>
            <a:r>
              <a:rPr lang="en" sz="1320"/>
              <a:t>How much did this cost?</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08" name="Google Shape;408;p63"/>
          <p:cNvPicPr preferRelativeResize="0"/>
          <p:nvPr/>
        </p:nvPicPr>
        <p:blipFill>
          <a:blip r:embed="rId3">
            <a:alphaModFix/>
          </a:blip>
          <a:stretch>
            <a:fillRect/>
          </a:stretch>
        </p:blipFill>
        <p:spPr>
          <a:xfrm>
            <a:off x="152400" y="3093575"/>
            <a:ext cx="7717721" cy="1937725"/>
          </a:xfrm>
          <a:prstGeom prst="rect">
            <a:avLst/>
          </a:prstGeom>
          <a:noFill/>
          <a:ln>
            <a:noFill/>
          </a:ln>
        </p:spPr>
      </p:pic>
      <p:pic>
        <p:nvPicPr>
          <p:cNvPr id="409" name="Google Shape;409;p63"/>
          <p:cNvPicPr preferRelativeResize="0"/>
          <p:nvPr/>
        </p:nvPicPr>
        <p:blipFill>
          <a:blip r:embed="rId4">
            <a:alphaModFix/>
          </a:blip>
          <a:stretch>
            <a:fillRect/>
          </a:stretch>
        </p:blipFill>
        <p:spPr>
          <a:xfrm>
            <a:off x="152400" y="1017725"/>
            <a:ext cx="7717696" cy="1937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413" name="Shape 413"/>
        <p:cNvGrpSpPr/>
        <p:nvPr/>
      </p:nvGrpSpPr>
      <p:grpSpPr>
        <a:xfrm>
          <a:off x="0" y="0"/>
          <a:ext cx="0" cy="0"/>
          <a:chOff x="0" y="0"/>
          <a:chExt cx="0" cy="0"/>
        </a:xfrm>
      </p:grpSpPr>
      <p:sp>
        <p:nvSpPr>
          <p:cNvPr id="414" name="Google Shape;41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5: </a:t>
            </a:r>
            <a:r>
              <a:rPr lang="en" sz="1320"/>
              <a:t>Clone and modify SmartFoods customer pipeline for transactions (1/2)</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15" name="Google Shape;415;p64"/>
          <p:cNvPicPr preferRelativeResize="0"/>
          <p:nvPr/>
        </p:nvPicPr>
        <p:blipFill>
          <a:blip r:embed="rId3">
            <a:alphaModFix/>
          </a:blip>
          <a:stretch>
            <a:fillRect/>
          </a:stretch>
        </p:blipFill>
        <p:spPr>
          <a:xfrm>
            <a:off x="152400" y="1170125"/>
            <a:ext cx="6481211" cy="1493050"/>
          </a:xfrm>
          <a:prstGeom prst="rect">
            <a:avLst/>
          </a:prstGeom>
          <a:noFill/>
          <a:ln>
            <a:noFill/>
          </a:ln>
        </p:spPr>
      </p:pic>
      <p:pic>
        <p:nvPicPr>
          <p:cNvPr id="416" name="Google Shape;416;p64"/>
          <p:cNvPicPr preferRelativeResize="0"/>
          <p:nvPr/>
        </p:nvPicPr>
        <p:blipFill>
          <a:blip r:embed="rId4">
            <a:alphaModFix/>
          </a:blip>
          <a:stretch>
            <a:fillRect/>
          </a:stretch>
        </p:blipFill>
        <p:spPr>
          <a:xfrm>
            <a:off x="152400" y="2767401"/>
            <a:ext cx="3489300" cy="1413950"/>
          </a:xfrm>
          <a:prstGeom prst="rect">
            <a:avLst/>
          </a:prstGeom>
          <a:noFill/>
          <a:ln>
            <a:noFill/>
          </a:ln>
        </p:spPr>
      </p:pic>
      <p:pic>
        <p:nvPicPr>
          <p:cNvPr id="417" name="Google Shape;417;p64"/>
          <p:cNvPicPr preferRelativeResize="0"/>
          <p:nvPr/>
        </p:nvPicPr>
        <p:blipFill>
          <a:blip r:embed="rId5">
            <a:alphaModFix/>
          </a:blip>
          <a:stretch>
            <a:fillRect/>
          </a:stretch>
        </p:blipFill>
        <p:spPr>
          <a:xfrm>
            <a:off x="3710326" y="2767401"/>
            <a:ext cx="2321812" cy="1413950"/>
          </a:xfrm>
          <a:prstGeom prst="rect">
            <a:avLst/>
          </a:prstGeom>
          <a:noFill/>
          <a:ln>
            <a:noFill/>
          </a:ln>
        </p:spPr>
      </p:pic>
      <p:pic>
        <p:nvPicPr>
          <p:cNvPr id="418" name="Google Shape;418;p64"/>
          <p:cNvPicPr preferRelativeResize="0"/>
          <p:nvPr/>
        </p:nvPicPr>
        <p:blipFill>
          <a:blip r:embed="rId6">
            <a:alphaModFix/>
          </a:blip>
          <a:stretch>
            <a:fillRect/>
          </a:stretch>
        </p:blipFill>
        <p:spPr>
          <a:xfrm>
            <a:off x="6100775" y="2767400"/>
            <a:ext cx="2985775" cy="1224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422" name="Shape 422"/>
        <p:cNvGrpSpPr/>
        <p:nvPr/>
      </p:nvGrpSpPr>
      <p:grpSpPr>
        <a:xfrm>
          <a:off x="0" y="0"/>
          <a:ext cx="0" cy="0"/>
          <a:chOff x="0" y="0"/>
          <a:chExt cx="0" cy="0"/>
        </a:xfrm>
      </p:grpSpPr>
      <p:sp>
        <p:nvSpPr>
          <p:cNvPr id="423" name="Google Shape;423;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5: Clone and modify SmartFoods customer pipeline for transactions (2/2)</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24" name="Google Shape;424;p65"/>
          <p:cNvPicPr preferRelativeResize="0"/>
          <p:nvPr/>
        </p:nvPicPr>
        <p:blipFill>
          <a:blip r:embed="rId3">
            <a:alphaModFix/>
          </a:blip>
          <a:stretch>
            <a:fillRect/>
          </a:stretch>
        </p:blipFill>
        <p:spPr>
          <a:xfrm>
            <a:off x="90150" y="913350"/>
            <a:ext cx="4376374" cy="2769575"/>
          </a:xfrm>
          <a:prstGeom prst="rect">
            <a:avLst/>
          </a:prstGeom>
          <a:noFill/>
          <a:ln>
            <a:noFill/>
          </a:ln>
        </p:spPr>
      </p:pic>
      <p:pic>
        <p:nvPicPr>
          <p:cNvPr id="425" name="Google Shape;425;p65"/>
          <p:cNvPicPr preferRelativeResize="0"/>
          <p:nvPr/>
        </p:nvPicPr>
        <p:blipFill>
          <a:blip r:embed="rId4">
            <a:alphaModFix/>
          </a:blip>
          <a:stretch>
            <a:fillRect/>
          </a:stretch>
        </p:blipFill>
        <p:spPr>
          <a:xfrm>
            <a:off x="4995772" y="913347"/>
            <a:ext cx="3961574" cy="2133150"/>
          </a:xfrm>
          <a:prstGeom prst="rect">
            <a:avLst/>
          </a:prstGeom>
          <a:noFill/>
          <a:ln>
            <a:noFill/>
          </a:ln>
        </p:spPr>
      </p:pic>
      <p:pic>
        <p:nvPicPr>
          <p:cNvPr id="426" name="Google Shape;426;p65"/>
          <p:cNvPicPr preferRelativeResize="0"/>
          <p:nvPr/>
        </p:nvPicPr>
        <p:blipFill>
          <a:blip r:embed="rId5">
            <a:alphaModFix/>
          </a:blip>
          <a:stretch>
            <a:fillRect/>
          </a:stretch>
        </p:blipFill>
        <p:spPr>
          <a:xfrm>
            <a:off x="90150" y="3828075"/>
            <a:ext cx="8867200" cy="9012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6: </a:t>
            </a:r>
            <a:r>
              <a:rPr lang="en" sz="1320"/>
              <a:t>Add ‘Transaction’ pipeline to the ‘InitialLoad’ pipeline</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32" name="Google Shape;432;p66"/>
          <p:cNvPicPr preferRelativeResize="0"/>
          <p:nvPr/>
        </p:nvPicPr>
        <p:blipFill>
          <a:blip r:embed="rId3">
            <a:alphaModFix/>
          </a:blip>
          <a:stretch>
            <a:fillRect/>
          </a:stretch>
        </p:blipFill>
        <p:spPr>
          <a:xfrm>
            <a:off x="105725" y="882225"/>
            <a:ext cx="5170075" cy="958525"/>
          </a:xfrm>
          <a:prstGeom prst="rect">
            <a:avLst/>
          </a:prstGeom>
          <a:noFill/>
          <a:ln>
            <a:noFill/>
          </a:ln>
        </p:spPr>
      </p:pic>
      <p:pic>
        <p:nvPicPr>
          <p:cNvPr id="433" name="Google Shape;433;p66"/>
          <p:cNvPicPr preferRelativeResize="0"/>
          <p:nvPr/>
        </p:nvPicPr>
        <p:blipFill>
          <a:blip r:embed="rId4">
            <a:alphaModFix/>
          </a:blip>
          <a:stretch>
            <a:fillRect/>
          </a:stretch>
        </p:blipFill>
        <p:spPr>
          <a:xfrm>
            <a:off x="5358150" y="882225"/>
            <a:ext cx="1746249" cy="1430475"/>
          </a:xfrm>
          <a:prstGeom prst="rect">
            <a:avLst/>
          </a:prstGeom>
          <a:noFill/>
          <a:ln>
            <a:noFill/>
          </a:ln>
        </p:spPr>
      </p:pic>
      <p:pic>
        <p:nvPicPr>
          <p:cNvPr id="434" name="Google Shape;434;p66"/>
          <p:cNvPicPr preferRelativeResize="0"/>
          <p:nvPr/>
        </p:nvPicPr>
        <p:blipFill>
          <a:blip r:embed="rId5">
            <a:alphaModFix/>
          </a:blip>
          <a:stretch>
            <a:fillRect/>
          </a:stretch>
        </p:blipFill>
        <p:spPr>
          <a:xfrm>
            <a:off x="105725" y="1957500"/>
            <a:ext cx="3185800" cy="1382750"/>
          </a:xfrm>
          <a:prstGeom prst="rect">
            <a:avLst/>
          </a:prstGeom>
          <a:noFill/>
          <a:ln>
            <a:noFill/>
          </a:ln>
        </p:spPr>
      </p:pic>
      <p:pic>
        <p:nvPicPr>
          <p:cNvPr id="435" name="Google Shape;435;p66"/>
          <p:cNvPicPr preferRelativeResize="0"/>
          <p:nvPr/>
        </p:nvPicPr>
        <p:blipFill>
          <a:blip r:embed="rId6">
            <a:alphaModFix/>
          </a:blip>
          <a:stretch>
            <a:fillRect/>
          </a:stretch>
        </p:blipFill>
        <p:spPr>
          <a:xfrm>
            <a:off x="105725" y="3457000"/>
            <a:ext cx="3653926" cy="1487700"/>
          </a:xfrm>
          <a:prstGeom prst="rect">
            <a:avLst/>
          </a:prstGeom>
          <a:noFill/>
          <a:ln>
            <a:noFill/>
          </a:ln>
        </p:spPr>
      </p:pic>
      <p:pic>
        <p:nvPicPr>
          <p:cNvPr id="436" name="Google Shape;436;p66"/>
          <p:cNvPicPr preferRelativeResize="0"/>
          <p:nvPr/>
        </p:nvPicPr>
        <p:blipFill>
          <a:blip r:embed="rId7">
            <a:alphaModFix/>
          </a:blip>
          <a:stretch>
            <a:fillRect/>
          </a:stretch>
        </p:blipFill>
        <p:spPr>
          <a:xfrm>
            <a:off x="3858198" y="2638950"/>
            <a:ext cx="3370726" cy="2305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440" name="Shape 440"/>
        <p:cNvGrpSpPr/>
        <p:nvPr/>
      </p:nvGrpSpPr>
      <p:grpSpPr>
        <a:xfrm>
          <a:off x="0" y="0"/>
          <a:ext cx="0" cy="0"/>
          <a:chOff x="0" y="0"/>
          <a:chExt cx="0" cy="0"/>
        </a:xfrm>
      </p:grpSpPr>
      <p:sp>
        <p:nvSpPr>
          <p:cNvPr id="441" name="Google Shape;44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4 - Task 7: </a:t>
            </a:r>
            <a:r>
              <a:rPr lang="en" sz="1320"/>
              <a:t>Publishing</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445" name="Shape 445"/>
        <p:cNvGrpSpPr/>
        <p:nvPr/>
      </p:nvGrpSpPr>
      <p:grpSpPr>
        <a:xfrm>
          <a:off x="0" y="0"/>
          <a:ext cx="0" cy="0"/>
          <a:chOff x="0" y="0"/>
          <a:chExt cx="0" cy="0"/>
        </a:xfrm>
      </p:grpSpPr>
      <p:sp>
        <p:nvSpPr>
          <p:cNvPr id="446" name="Google Shape;44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Step 5: </a:t>
            </a:r>
            <a:r>
              <a:rPr lang="en" sz="2120"/>
              <a:t>Get Metadata activity, filter activity and complex expressions</a:t>
            </a:r>
            <a:endParaRPr sz="2120"/>
          </a:p>
          <a:p>
            <a:pPr indent="0" lvl="0" marL="0" rtl="0" algn="l">
              <a:spcBef>
                <a:spcPts val="0"/>
              </a:spcBef>
              <a:spcAft>
                <a:spcPts val="0"/>
              </a:spcAft>
              <a:buClr>
                <a:schemeClr val="dk1"/>
              </a:buClr>
              <a:buSzPts val="1100"/>
              <a:buFont typeface="Arial"/>
              <a:buNone/>
            </a:pPr>
            <a:r>
              <a:t/>
            </a:r>
            <a:endParaRPr sz="21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120"/>
          </a:p>
          <a:p>
            <a:pPr indent="0" lvl="0" marL="0" rtl="0" algn="l">
              <a:spcBef>
                <a:spcPts val="0"/>
              </a:spcBef>
              <a:spcAft>
                <a:spcPts val="0"/>
              </a:spcAft>
              <a:buClr>
                <a:schemeClr val="dk1"/>
              </a:buClr>
              <a:buSzPts val="990"/>
              <a:buFont typeface="Arial"/>
              <a:buNone/>
            </a:pPr>
            <a:r>
              <a:t/>
            </a:r>
            <a:endParaRPr sz="2220"/>
          </a:p>
          <a:p>
            <a:pPr indent="0" lvl="0" marL="0" rtl="0" algn="l">
              <a:spcBef>
                <a:spcPts val="0"/>
              </a:spcBef>
              <a:spcAft>
                <a:spcPts val="0"/>
              </a:spcAft>
              <a:buSzPts val="990"/>
              <a:buNone/>
            </a:pPr>
            <a:r>
              <a:t/>
            </a:r>
            <a:endParaRPr sz="2220"/>
          </a:p>
        </p:txBody>
      </p:sp>
      <p:sp>
        <p:nvSpPr>
          <p:cNvPr id="447" name="Google Shape;447;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hlink"/>
                </a:solidFill>
                <a:hlinkClick r:id="rId3"/>
              </a:rPr>
              <a:t>https://github.com/Mmodarre/AzureDataFactoryHOL/tree/master/Lab-guide/05-Get_Metadata_activity_filter_activity_and_complex_expressions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u="sng">
                <a:solidFill>
                  <a:schemeClr val="accent5"/>
                </a:solidFill>
                <a:hlinkClick action="ppaction://hlinksldjump" r:id="rId4">
                  <a:extLst>
                    <a:ext uri="{A12FA001-AC4F-418D-AE19-62706E023703}">
                      <ahyp:hlinkClr val="tx"/>
                    </a:ext>
                  </a:extLst>
                </a:hlinkClick>
              </a:rPr>
              <a:t>Back to Table of Contents</a:t>
            </a:r>
            <a:endParaRPr/>
          </a:p>
          <a:p>
            <a:pPr indent="0" lvl="0" marL="0" rtl="0" algn="l">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451" name="Shape 451"/>
        <p:cNvGrpSpPr/>
        <p:nvPr/>
      </p:nvGrpSpPr>
      <p:grpSpPr>
        <a:xfrm>
          <a:off x="0" y="0"/>
          <a:ext cx="0" cy="0"/>
          <a:chOff x="0" y="0"/>
          <a:chExt cx="0" cy="0"/>
        </a:xfrm>
      </p:grpSpPr>
      <p:sp>
        <p:nvSpPr>
          <p:cNvPr id="452" name="Google Shape;452;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5 - Task 1: </a:t>
            </a:r>
            <a:r>
              <a:rPr lang="en" sz="1320"/>
              <a:t>Load WWI Data (1/3)</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53" name="Google Shape;453;p69"/>
          <p:cNvPicPr preferRelativeResize="0"/>
          <p:nvPr/>
        </p:nvPicPr>
        <p:blipFill>
          <a:blip r:embed="rId3">
            <a:alphaModFix/>
          </a:blip>
          <a:stretch>
            <a:fillRect/>
          </a:stretch>
        </p:blipFill>
        <p:spPr>
          <a:xfrm>
            <a:off x="152400" y="1170125"/>
            <a:ext cx="3951276" cy="1506675"/>
          </a:xfrm>
          <a:prstGeom prst="rect">
            <a:avLst/>
          </a:prstGeom>
          <a:noFill/>
          <a:ln>
            <a:noFill/>
          </a:ln>
        </p:spPr>
      </p:pic>
      <p:pic>
        <p:nvPicPr>
          <p:cNvPr id="454" name="Google Shape;454;p69"/>
          <p:cNvPicPr preferRelativeResize="0"/>
          <p:nvPr/>
        </p:nvPicPr>
        <p:blipFill>
          <a:blip r:embed="rId4">
            <a:alphaModFix/>
          </a:blip>
          <a:stretch>
            <a:fillRect/>
          </a:stretch>
        </p:blipFill>
        <p:spPr>
          <a:xfrm>
            <a:off x="4256075" y="1170125"/>
            <a:ext cx="2770524" cy="1934975"/>
          </a:xfrm>
          <a:prstGeom prst="rect">
            <a:avLst/>
          </a:prstGeom>
          <a:noFill/>
          <a:ln>
            <a:noFill/>
          </a:ln>
        </p:spPr>
      </p:pic>
      <p:pic>
        <p:nvPicPr>
          <p:cNvPr id="455" name="Google Shape;455;p69"/>
          <p:cNvPicPr preferRelativeResize="0"/>
          <p:nvPr/>
        </p:nvPicPr>
        <p:blipFill>
          <a:blip r:embed="rId5">
            <a:alphaModFix/>
          </a:blip>
          <a:stretch>
            <a:fillRect/>
          </a:stretch>
        </p:blipFill>
        <p:spPr>
          <a:xfrm>
            <a:off x="152400" y="2829200"/>
            <a:ext cx="3095448" cy="2161900"/>
          </a:xfrm>
          <a:prstGeom prst="rect">
            <a:avLst/>
          </a:prstGeom>
          <a:noFill/>
          <a:ln>
            <a:noFill/>
          </a:ln>
        </p:spPr>
      </p:pic>
      <p:pic>
        <p:nvPicPr>
          <p:cNvPr id="456" name="Google Shape;456;p69"/>
          <p:cNvPicPr preferRelativeResize="0"/>
          <p:nvPr/>
        </p:nvPicPr>
        <p:blipFill>
          <a:blip r:embed="rId6">
            <a:alphaModFix/>
          </a:blip>
          <a:stretch>
            <a:fillRect/>
          </a:stretch>
        </p:blipFill>
        <p:spPr>
          <a:xfrm>
            <a:off x="3400248" y="3257500"/>
            <a:ext cx="3942701" cy="1733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460" name="Shape 460"/>
        <p:cNvGrpSpPr/>
        <p:nvPr/>
      </p:nvGrpSpPr>
      <p:grpSpPr>
        <a:xfrm>
          <a:off x="0" y="0"/>
          <a:ext cx="0" cy="0"/>
          <a:chOff x="0" y="0"/>
          <a:chExt cx="0" cy="0"/>
        </a:xfrm>
      </p:grpSpPr>
      <p:sp>
        <p:nvSpPr>
          <p:cNvPr id="461" name="Google Shape;461;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5 - Task 1: Load WWI Data (2/3)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62" name="Google Shape;462;p70"/>
          <p:cNvPicPr preferRelativeResize="0"/>
          <p:nvPr/>
        </p:nvPicPr>
        <p:blipFill>
          <a:blip r:embed="rId3">
            <a:alphaModFix/>
          </a:blip>
          <a:stretch>
            <a:fillRect/>
          </a:stretch>
        </p:blipFill>
        <p:spPr>
          <a:xfrm>
            <a:off x="152400" y="1170125"/>
            <a:ext cx="4160374" cy="1849050"/>
          </a:xfrm>
          <a:prstGeom prst="rect">
            <a:avLst/>
          </a:prstGeom>
          <a:noFill/>
          <a:ln>
            <a:noFill/>
          </a:ln>
        </p:spPr>
      </p:pic>
      <p:pic>
        <p:nvPicPr>
          <p:cNvPr id="463" name="Google Shape;463;p70"/>
          <p:cNvPicPr preferRelativeResize="0"/>
          <p:nvPr/>
        </p:nvPicPr>
        <p:blipFill>
          <a:blip r:embed="rId4">
            <a:alphaModFix/>
          </a:blip>
          <a:stretch>
            <a:fillRect/>
          </a:stretch>
        </p:blipFill>
        <p:spPr>
          <a:xfrm>
            <a:off x="4465175" y="1170125"/>
            <a:ext cx="2683422" cy="1849050"/>
          </a:xfrm>
          <a:prstGeom prst="rect">
            <a:avLst/>
          </a:prstGeom>
          <a:noFill/>
          <a:ln>
            <a:noFill/>
          </a:ln>
        </p:spPr>
      </p:pic>
      <p:pic>
        <p:nvPicPr>
          <p:cNvPr id="464" name="Google Shape;464;p70"/>
          <p:cNvPicPr preferRelativeResize="0"/>
          <p:nvPr/>
        </p:nvPicPr>
        <p:blipFill>
          <a:blip r:embed="rId5">
            <a:alphaModFix/>
          </a:blip>
          <a:stretch>
            <a:fillRect/>
          </a:stretch>
        </p:blipFill>
        <p:spPr>
          <a:xfrm>
            <a:off x="152400" y="3171575"/>
            <a:ext cx="2640581" cy="1819525"/>
          </a:xfrm>
          <a:prstGeom prst="rect">
            <a:avLst/>
          </a:prstGeom>
          <a:noFill/>
          <a:ln>
            <a:noFill/>
          </a:ln>
        </p:spPr>
      </p:pic>
      <p:pic>
        <p:nvPicPr>
          <p:cNvPr id="465" name="Google Shape;465;p70"/>
          <p:cNvPicPr preferRelativeResize="0"/>
          <p:nvPr/>
        </p:nvPicPr>
        <p:blipFill>
          <a:blip r:embed="rId6">
            <a:alphaModFix/>
          </a:blip>
          <a:stretch>
            <a:fillRect/>
          </a:stretch>
        </p:blipFill>
        <p:spPr>
          <a:xfrm>
            <a:off x="3019175" y="3114962"/>
            <a:ext cx="3698400" cy="1932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469" name="Shape 469"/>
        <p:cNvGrpSpPr/>
        <p:nvPr/>
      </p:nvGrpSpPr>
      <p:grpSpPr>
        <a:xfrm>
          <a:off x="0" y="0"/>
          <a:ext cx="0" cy="0"/>
          <a:chOff x="0" y="0"/>
          <a:chExt cx="0" cy="0"/>
        </a:xfrm>
      </p:grpSpPr>
      <p:sp>
        <p:nvSpPr>
          <p:cNvPr id="470" name="Google Shape;47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5 - Task 1: Load WWI Data (3/3)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71" name="Google Shape;471;p71"/>
          <p:cNvPicPr preferRelativeResize="0"/>
          <p:nvPr/>
        </p:nvPicPr>
        <p:blipFill>
          <a:blip r:embed="rId3">
            <a:alphaModFix/>
          </a:blip>
          <a:stretch>
            <a:fillRect/>
          </a:stretch>
        </p:blipFill>
        <p:spPr>
          <a:xfrm>
            <a:off x="152400" y="1170125"/>
            <a:ext cx="4759399" cy="1833500"/>
          </a:xfrm>
          <a:prstGeom prst="rect">
            <a:avLst/>
          </a:prstGeom>
          <a:noFill/>
          <a:ln>
            <a:noFill/>
          </a:ln>
        </p:spPr>
      </p:pic>
      <p:pic>
        <p:nvPicPr>
          <p:cNvPr id="472" name="Google Shape;472;p71"/>
          <p:cNvPicPr preferRelativeResize="0"/>
          <p:nvPr/>
        </p:nvPicPr>
        <p:blipFill>
          <a:blip r:embed="rId4">
            <a:alphaModFix/>
          </a:blip>
          <a:stretch>
            <a:fillRect/>
          </a:stretch>
        </p:blipFill>
        <p:spPr>
          <a:xfrm>
            <a:off x="5064200" y="1170125"/>
            <a:ext cx="2659799" cy="2051375"/>
          </a:xfrm>
          <a:prstGeom prst="rect">
            <a:avLst/>
          </a:prstGeom>
          <a:noFill/>
          <a:ln>
            <a:noFill/>
          </a:ln>
        </p:spPr>
      </p:pic>
      <p:pic>
        <p:nvPicPr>
          <p:cNvPr id="473" name="Google Shape;473;p71"/>
          <p:cNvPicPr preferRelativeResize="0"/>
          <p:nvPr/>
        </p:nvPicPr>
        <p:blipFill>
          <a:blip r:embed="rId5">
            <a:alphaModFix/>
          </a:blip>
          <a:stretch>
            <a:fillRect/>
          </a:stretch>
        </p:blipFill>
        <p:spPr>
          <a:xfrm>
            <a:off x="152400" y="3156025"/>
            <a:ext cx="2797113" cy="1835076"/>
          </a:xfrm>
          <a:prstGeom prst="rect">
            <a:avLst/>
          </a:prstGeom>
          <a:noFill/>
          <a:ln>
            <a:noFill/>
          </a:ln>
        </p:spPr>
      </p:pic>
      <p:pic>
        <p:nvPicPr>
          <p:cNvPr id="474" name="Google Shape;474;p71"/>
          <p:cNvPicPr preferRelativeResize="0"/>
          <p:nvPr/>
        </p:nvPicPr>
        <p:blipFill>
          <a:blip r:embed="rId6">
            <a:alphaModFix/>
          </a:blip>
          <a:stretch>
            <a:fillRect/>
          </a:stretch>
        </p:blipFill>
        <p:spPr>
          <a:xfrm>
            <a:off x="3101913" y="3373900"/>
            <a:ext cx="2991352" cy="161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Step 1  - Task 2: Clone the GitHub Repository</a:t>
            </a:r>
            <a:endParaRPr/>
          </a:p>
        </p:txBody>
      </p:sp>
      <p:pic>
        <p:nvPicPr>
          <p:cNvPr id="85" name="Google Shape;85;p18"/>
          <p:cNvPicPr preferRelativeResize="0"/>
          <p:nvPr/>
        </p:nvPicPr>
        <p:blipFill>
          <a:blip r:embed="rId3">
            <a:alphaModFix/>
          </a:blip>
          <a:stretch>
            <a:fillRect/>
          </a:stretch>
        </p:blipFill>
        <p:spPr>
          <a:xfrm>
            <a:off x="439225" y="1303675"/>
            <a:ext cx="7445175" cy="2062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478" name="Shape 478"/>
        <p:cNvGrpSpPr/>
        <p:nvPr/>
      </p:nvGrpSpPr>
      <p:grpSpPr>
        <a:xfrm>
          <a:off x="0" y="0"/>
          <a:ext cx="0" cy="0"/>
          <a:chOff x="0" y="0"/>
          <a:chExt cx="0" cy="0"/>
        </a:xfrm>
      </p:grpSpPr>
      <p:sp>
        <p:nvSpPr>
          <p:cNvPr id="479" name="Google Shape;47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5 - Task 2: </a:t>
            </a:r>
            <a:r>
              <a:rPr lang="en" sz="1320"/>
              <a:t>Setup Initial Load for WWI data (1/2)</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80" name="Google Shape;480;p72"/>
          <p:cNvPicPr preferRelativeResize="0"/>
          <p:nvPr/>
        </p:nvPicPr>
        <p:blipFill>
          <a:blip r:embed="rId3">
            <a:alphaModFix/>
          </a:blip>
          <a:stretch>
            <a:fillRect/>
          </a:stretch>
        </p:blipFill>
        <p:spPr>
          <a:xfrm>
            <a:off x="152400" y="1170125"/>
            <a:ext cx="3940600" cy="2161599"/>
          </a:xfrm>
          <a:prstGeom prst="rect">
            <a:avLst/>
          </a:prstGeom>
          <a:noFill/>
          <a:ln>
            <a:noFill/>
          </a:ln>
        </p:spPr>
      </p:pic>
      <p:pic>
        <p:nvPicPr>
          <p:cNvPr id="481" name="Google Shape;481;p72"/>
          <p:cNvPicPr preferRelativeResize="0"/>
          <p:nvPr/>
        </p:nvPicPr>
        <p:blipFill>
          <a:blip r:embed="rId4">
            <a:alphaModFix/>
          </a:blip>
          <a:stretch>
            <a:fillRect/>
          </a:stretch>
        </p:blipFill>
        <p:spPr>
          <a:xfrm>
            <a:off x="4657825" y="1170125"/>
            <a:ext cx="2095226" cy="1491100"/>
          </a:xfrm>
          <a:prstGeom prst="rect">
            <a:avLst/>
          </a:prstGeom>
          <a:noFill/>
          <a:ln>
            <a:noFill/>
          </a:ln>
        </p:spPr>
      </p:pic>
      <p:pic>
        <p:nvPicPr>
          <p:cNvPr id="482" name="Google Shape;482;p72"/>
          <p:cNvPicPr preferRelativeResize="0"/>
          <p:nvPr/>
        </p:nvPicPr>
        <p:blipFill>
          <a:blip r:embed="rId5">
            <a:alphaModFix/>
          </a:blip>
          <a:stretch>
            <a:fillRect/>
          </a:stretch>
        </p:blipFill>
        <p:spPr>
          <a:xfrm>
            <a:off x="152400" y="3430225"/>
            <a:ext cx="2156124" cy="1240475"/>
          </a:xfrm>
          <a:prstGeom prst="rect">
            <a:avLst/>
          </a:prstGeom>
          <a:noFill/>
          <a:ln>
            <a:noFill/>
          </a:ln>
        </p:spPr>
      </p:pic>
      <p:pic>
        <p:nvPicPr>
          <p:cNvPr id="483" name="Google Shape;483;p72"/>
          <p:cNvPicPr preferRelativeResize="0"/>
          <p:nvPr/>
        </p:nvPicPr>
        <p:blipFill>
          <a:blip r:embed="rId6">
            <a:alphaModFix/>
          </a:blip>
          <a:stretch>
            <a:fillRect/>
          </a:stretch>
        </p:blipFill>
        <p:spPr>
          <a:xfrm>
            <a:off x="4163875" y="2719599"/>
            <a:ext cx="3259575" cy="22377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487" name="Shape 487"/>
        <p:cNvGrpSpPr/>
        <p:nvPr/>
      </p:nvGrpSpPr>
      <p:grpSpPr>
        <a:xfrm>
          <a:off x="0" y="0"/>
          <a:ext cx="0" cy="0"/>
          <a:chOff x="0" y="0"/>
          <a:chExt cx="0" cy="0"/>
        </a:xfrm>
      </p:grpSpPr>
      <p:sp>
        <p:nvSpPr>
          <p:cNvPr id="488" name="Google Shape;488;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5 - Task 2: Setup Initial Load for WWI data (2/2)</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89" name="Google Shape;489;p73"/>
          <p:cNvPicPr preferRelativeResize="0"/>
          <p:nvPr/>
        </p:nvPicPr>
        <p:blipFill>
          <a:blip r:embed="rId3">
            <a:alphaModFix/>
          </a:blip>
          <a:stretch>
            <a:fillRect/>
          </a:stretch>
        </p:blipFill>
        <p:spPr>
          <a:xfrm>
            <a:off x="152400" y="1170125"/>
            <a:ext cx="3500750" cy="2400850"/>
          </a:xfrm>
          <a:prstGeom prst="rect">
            <a:avLst/>
          </a:prstGeom>
          <a:noFill/>
          <a:ln>
            <a:noFill/>
          </a:ln>
        </p:spPr>
      </p:pic>
      <p:pic>
        <p:nvPicPr>
          <p:cNvPr id="490" name="Google Shape;490;p73"/>
          <p:cNvPicPr preferRelativeResize="0"/>
          <p:nvPr/>
        </p:nvPicPr>
        <p:blipFill>
          <a:blip r:embed="rId4">
            <a:alphaModFix/>
          </a:blip>
          <a:stretch>
            <a:fillRect/>
          </a:stretch>
        </p:blipFill>
        <p:spPr>
          <a:xfrm>
            <a:off x="3856925" y="1244950"/>
            <a:ext cx="4975376" cy="2400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494" name="Shape 494"/>
        <p:cNvGrpSpPr/>
        <p:nvPr/>
      </p:nvGrpSpPr>
      <p:grpSpPr>
        <a:xfrm>
          <a:off x="0" y="0"/>
          <a:ext cx="0" cy="0"/>
          <a:chOff x="0" y="0"/>
          <a:chExt cx="0" cy="0"/>
        </a:xfrm>
      </p:grpSpPr>
      <p:sp>
        <p:nvSpPr>
          <p:cNvPr id="495" name="Google Shape;495;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5 - Task 3: </a:t>
            </a:r>
            <a:r>
              <a:rPr lang="en" sz="1320"/>
              <a:t>Create Initial load pipelines for WWI ‘Orders’ and ‘Orderlines’ (1/2)</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496" name="Google Shape;496;p74"/>
          <p:cNvPicPr preferRelativeResize="0"/>
          <p:nvPr/>
        </p:nvPicPr>
        <p:blipFill>
          <a:blip r:embed="rId3">
            <a:alphaModFix/>
          </a:blip>
          <a:stretch>
            <a:fillRect/>
          </a:stretch>
        </p:blipFill>
        <p:spPr>
          <a:xfrm>
            <a:off x="152400" y="1170125"/>
            <a:ext cx="3577415" cy="1822650"/>
          </a:xfrm>
          <a:prstGeom prst="rect">
            <a:avLst/>
          </a:prstGeom>
          <a:noFill/>
          <a:ln>
            <a:noFill/>
          </a:ln>
        </p:spPr>
      </p:pic>
      <p:pic>
        <p:nvPicPr>
          <p:cNvPr id="497" name="Google Shape;497;p74"/>
          <p:cNvPicPr preferRelativeResize="0"/>
          <p:nvPr/>
        </p:nvPicPr>
        <p:blipFill>
          <a:blip r:embed="rId4">
            <a:alphaModFix/>
          </a:blip>
          <a:stretch>
            <a:fillRect/>
          </a:stretch>
        </p:blipFill>
        <p:spPr>
          <a:xfrm>
            <a:off x="3860100" y="1170125"/>
            <a:ext cx="3137251" cy="1822650"/>
          </a:xfrm>
          <a:prstGeom prst="rect">
            <a:avLst/>
          </a:prstGeom>
          <a:noFill/>
          <a:ln>
            <a:noFill/>
          </a:ln>
        </p:spPr>
      </p:pic>
      <p:pic>
        <p:nvPicPr>
          <p:cNvPr id="498" name="Google Shape;498;p74"/>
          <p:cNvPicPr preferRelativeResize="0"/>
          <p:nvPr/>
        </p:nvPicPr>
        <p:blipFill>
          <a:blip r:embed="rId5">
            <a:alphaModFix/>
          </a:blip>
          <a:stretch>
            <a:fillRect/>
          </a:stretch>
        </p:blipFill>
        <p:spPr>
          <a:xfrm>
            <a:off x="152400" y="3081550"/>
            <a:ext cx="3137249" cy="1401752"/>
          </a:xfrm>
          <a:prstGeom prst="rect">
            <a:avLst/>
          </a:prstGeom>
          <a:noFill/>
          <a:ln>
            <a:noFill/>
          </a:ln>
        </p:spPr>
      </p:pic>
      <p:pic>
        <p:nvPicPr>
          <p:cNvPr id="499" name="Google Shape;499;p74"/>
          <p:cNvPicPr preferRelativeResize="0"/>
          <p:nvPr/>
        </p:nvPicPr>
        <p:blipFill>
          <a:blip r:embed="rId6">
            <a:alphaModFix/>
          </a:blip>
          <a:stretch>
            <a:fillRect/>
          </a:stretch>
        </p:blipFill>
        <p:spPr>
          <a:xfrm>
            <a:off x="3378674" y="3081550"/>
            <a:ext cx="2672282" cy="1401750"/>
          </a:xfrm>
          <a:prstGeom prst="rect">
            <a:avLst/>
          </a:prstGeom>
          <a:noFill/>
          <a:ln>
            <a:noFill/>
          </a:ln>
        </p:spPr>
      </p:pic>
      <p:pic>
        <p:nvPicPr>
          <p:cNvPr id="500" name="Google Shape;500;p74"/>
          <p:cNvPicPr preferRelativeResize="0"/>
          <p:nvPr/>
        </p:nvPicPr>
        <p:blipFill>
          <a:blip r:embed="rId7">
            <a:alphaModFix/>
          </a:blip>
          <a:stretch>
            <a:fillRect/>
          </a:stretch>
        </p:blipFill>
        <p:spPr>
          <a:xfrm>
            <a:off x="6139974" y="3081550"/>
            <a:ext cx="2754425" cy="1525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504" name="Shape 504"/>
        <p:cNvGrpSpPr/>
        <p:nvPr/>
      </p:nvGrpSpPr>
      <p:grpSpPr>
        <a:xfrm>
          <a:off x="0" y="0"/>
          <a:ext cx="0" cy="0"/>
          <a:chOff x="0" y="0"/>
          <a:chExt cx="0" cy="0"/>
        </a:xfrm>
      </p:grpSpPr>
      <p:sp>
        <p:nvSpPr>
          <p:cNvPr id="505" name="Google Shape;505;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5 - Task 3: Create Initial load pipelines for WWI ‘Orders’ and ‘Orderlines’ (2/2)</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06" name="Google Shape;506;p75"/>
          <p:cNvPicPr preferRelativeResize="0"/>
          <p:nvPr/>
        </p:nvPicPr>
        <p:blipFill>
          <a:blip r:embed="rId3">
            <a:alphaModFix/>
          </a:blip>
          <a:stretch>
            <a:fillRect/>
          </a:stretch>
        </p:blipFill>
        <p:spPr>
          <a:xfrm>
            <a:off x="152400" y="1170125"/>
            <a:ext cx="3291750" cy="1866799"/>
          </a:xfrm>
          <a:prstGeom prst="rect">
            <a:avLst/>
          </a:prstGeom>
          <a:noFill/>
          <a:ln>
            <a:noFill/>
          </a:ln>
        </p:spPr>
      </p:pic>
      <p:pic>
        <p:nvPicPr>
          <p:cNvPr id="507" name="Google Shape;507;p75"/>
          <p:cNvPicPr preferRelativeResize="0"/>
          <p:nvPr/>
        </p:nvPicPr>
        <p:blipFill>
          <a:blip r:embed="rId4">
            <a:alphaModFix/>
          </a:blip>
          <a:stretch>
            <a:fillRect/>
          </a:stretch>
        </p:blipFill>
        <p:spPr>
          <a:xfrm>
            <a:off x="3596550" y="1170125"/>
            <a:ext cx="2109950" cy="1219875"/>
          </a:xfrm>
          <a:prstGeom prst="rect">
            <a:avLst/>
          </a:prstGeom>
          <a:noFill/>
          <a:ln>
            <a:noFill/>
          </a:ln>
        </p:spPr>
      </p:pic>
      <p:pic>
        <p:nvPicPr>
          <p:cNvPr id="508" name="Google Shape;508;p75"/>
          <p:cNvPicPr preferRelativeResize="0"/>
          <p:nvPr/>
        </p:nvPicPr>
        <p:blipFill>
          <a:blip r:embed="rId5">
            <a:alphaModFix/>
          </a:blip>
          <a:stretch>
            <a:fillRect/>
          </a:stretch>
        </p:blipFill>
        <p:spPr>
          <a:xfrm>
            <a:off x="152400" y="3189325"/>
            <a:ext cx="3291750" cy="1421974"/>
          </a:xfrm>
          <a:prstGeom prst="rect">
            <a:avLst/>
          </a:prstGeom>
          <a:noFill/>
          <a:ln>
            <a:noFill/>
          </a:ln>
        </p:spPr>
      </p:pic>
      <p:pic>
        <p:nvPicPr>
          <p:cNvPr id="509" name="Google Shape;509;p75"/>
          <p:cNvPicPr preferRelativeResize="0"/>
          <p:nvPr/>
        </p:nvPicPr>
        <p:blipFill>
          <a:blip r:embed="rId6">
            <a:alphaModFix/>
          </a:blip>
          <a:stretch>
            <a:fillRect/>
          </a:stretch>
        </p:blipFill>
        <p:spPr>
          <a:xfrm>
            <a:off x="5858899" y="1170125"/>
            <a:ext cx="2782774" cy="1671200"/>
          </a:xfrm>
          <a:prstGeom prst="rect">
            <a:avLst/>
          </a:prstGeom>
          <a:noFill/>
          <a:ln>
            <a:noFill/>
          </a:ln>
        </p:spPr>
      </p:pic>
      <p:pic>
        <p:nvPicPr>
          <p:cNvPr id="510" name="Google Shape;510;p75"/>
          <p:cNvPicPr preferRelativeResize="0"/>
          <p:nvPr/>
        </p:nvPicPr>
        <p:blipFill>
          <a:blip r:embed="rId7">
            <a:alphaModFix/>
          </a:blip>
          <a:stretch>
            <a:fillRect/>
          </a:stretch>
        </p:blipFill>
        <p:spPr>
          <a:xfrm>
            <a:off x="3947344" y="3036919"/>
            <a:ext cx="4323401" cy="1866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14" name="Shape 514"/>
        <p:cNvGrpSpPr/>
        <p:nvPr/>
      </p:nvGrpSpPr>
      <p:grpSpPr>
        <a:xfrm>
          <a:off x="0" y="0"/>
          <a:ext cx="0" cy="0"/>
          <a:chOff x="0" y="0"/>
          <a:chExt cx="0" cy="0"/>
        </a:xfrm>
      </p:grpSpPr>
      <p:sp>
        <p:nvSpPr>
          <p:cNvPr id="515" name="Google Shape;515;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Step 6: </a:t>
            </a:r>
            <a:r>
              <a:rPr lang="en" sz="1920"/>
              <a:t>Self-hosted Integration Runtime, decompress files and Delete activity</a:t>
            </a:r>
            <a:endParaRPr sz="1920"/>
          </a:p>
          <a:p>
            <a:pPr indent="0" lvl="0" marL="0" rtl="0" algn="l">
              <a:spcBef>
                <a:spcPts val="0"/>
              </a:spcBef>
              <a:spcAft>
                <a:spcPts val="0"/>
              </a:spcAft>
              <a:buClr>
                <a:schemeClr val="dk1"/>
              </a:buClr>
              <a:buSzPts val="1100"/>
              <a:buFont typeface="Arial"/>
              <a:buNone/>
            </a:pPr>
            <a:r>
              <a:t/>
            </a:r>
            <a:endParaRPr sz="1920"/>
          </a:p>
          <a:p>
            <a:pPr indent="0" lvl="0" marL="0" rtl="0" algn="l">
              <a:spcBef>
                <a:spcPts val="0"/>
              </a:spcBef>
              <a:spcAft>
                <a:spcPts val="0"/>
              </a:spcAft>
              <a:buSzPts val="990"/>
              <a:buNone/>
            </a:pPr>
            <a:r>
              <a:t/>
            </a:r>
            <a:endParaRPr sz="1920"/>
          </a:p>
          <a:p>
            <a:pPr indent="0" lvl="0" marL="0" rtl="0" algn="l">
              <a:spcBef>
                <a:spcPts val="0"/>
              </a:spcBef>
              <a:spcAft>
                <a:spcPts val="0"/>
              </a:spcAft>
              <a:buSzPts val="1100"/>
              <a:buNone/>
            </a:pPr>
            <a:r>
              <a:t/>
            </a:r>
            <a:endParaRPr sz="1920"/>
          </a:p>
          <a:p>
            <a:pPr indent="0" lvl="0" marL="0" rtl="0" algn="l">
              <a:spcBef>
                <a:spcPts val="0"/>
              </a:spcBef>
              <a:spcAft>
                <a:spcPts val="0"/>
              </a:spcAft>
              <a:buSzPts val="990"/>
              <a:buNone/>
            </a:pPr>
            <a:r>
              <a:t/>
            </a:r>
            <a:endParaRPr sz="1920"/>
          </a:p>
          <a:p>
            <a:pPr indent="0" lvl="0" marL="0" rtl="0" algn="l">
              <a:spcBef>
                <a:spcPts val="0"/>
              </a:spcBef>
              <a:spcAft>
                <a:spcPts val="0"/>
              </a:spcAft>
              <a:buSzPts val="990"/>
              <a:buNone/>
            </a:pPr>
            <a:r>
              <a:t/>
            </a:r>
            <a:endParaRPr sz="1920"/>
          </a:p>
          <a:p>
            <a:pPr indent="0" lvl="0" marL="0" rtl="0" algn="l">
              <a:spcBef>
                <a:spcPts val="0"/>
              </a:spcBef>
              <a:spcAft>
                <a:spcPts val="0"/>
              </a:spcAft>
              <a:buSzPts val="990"/>
              <a:buNone/>
            </a:pPr>
            <a:r>
              <a:t/>
            </a:r>
            <a:endParaRPr sz="1920"/>
          </a:p>
          <a:p>
            <a:pPr indent="0" lvl="0" marL="0" rtl="0" algn="l">
              <a:spcBef>
                <a:spcPts val="0"/>
              </a:spcBef>
              <a:spcAft>
                <a:spcPts val="0"/>
              </a:spcAft>
              <a:buClr>
                <a:schemeClr val="dk1"/>
              </a:buClr>
              <a:buSzPts val="990"/>
              <a:buFont typeface="Arial"/>
              <a:buNone/>
            </a:pPr>
            <a:r>
              <a:t/>
            </a:r>
            <a:endParaRPr sz="2020"/>
          </a:p>
          <a:p>
            <a:pPr indent="0" lvl="0" marL="0" rtl="0" algn="l">
              <a:spcBef>
                <a:spcPts val="0"/>
              </a:spcBef>
              <a:spcAft>
                <a:spcPts val="0"/>
              </a:spcAft>
              <a:buSzPts val="990"/>
              <a:buNone/>
            </a:pPr>
            <a:r>
              <a:t/>
            </a:r>
            <a:endParaRPr sz="2020"/>
          </a:p>
        </p:txBody>
      </p:sp>
      <p:sp>
        <p:nvSpPr>
          <p:cNvPr id="516" name="Google Shape;516;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https://github.com/Mmodarre/AzureDataFactoryHOL/tree/master/Lab-guide/06-Self-hosted_Integration_Runtime__decompress_files_and_Delete_activity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u="sng">
                <a:solidFill>
                  <a:schemeClr val="accent5"/>
                </a:solidFill>
                <a:hlinkClick action="ppaction://hlinksldjump" r:id="rId4">
                  <a:extLst>
                    <a:ext uri="{A12FA001-AC4F-418D-AE19-62706E023703}">
                      <ahyp:hlinkClr val="tx"/>
                    </a:ext>
                  </a:extLst>
                </a:hlinkClick>
              </a:rPr>
              <a:t>Back to Table of Contents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20" name="Shape 520"/>
        <p:cNvGrpSpPr/>
        <p:nvPr/>
      </p:nvGrpSpPr>
      <p:grpSpPr>
        <a:xfrm>
          <a:off x="0" y="0"/>
          <a:ext cx="0" cy="0"/>
          <a:chOff x="0" y="0"/>
          <a:chExt cx="0" cy="0"/>
        </a:xfrm>
      </p:grpSpPr>
      <p:sp>
        <p:nvSpPr>
          <p:cNvPr id="521" name="Google Shape;521;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6 - Task 1: </a:t>
            </a:r>
            <a:r>
              <a:rPr lang="en" sz="1320"/>
              <a:t>Create a self-hosted IR to access SmartFoods reference data from local file system</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22" name="Google Shape;522;p77"/>
          <p:cNvPicPr preferRelativeResize="0"/>
          <p:nvPr/>
        </p:nvPicPr>
        <p:blipFill>
          <a:blip r:embed="rId3">
            <a:alphaModFix/>
          </a:blip>
          <a:stretch>
            <a:fillRect/>
          </a:stretch>
        </p:blipFill>
        <p:spPr>
          <a:xfrm>
            <a:off x="188750" y="1179225"/>
            <a:ext cx="3308799" cy="1937775"/>
          </a:xfrm>
          <a:prstGeom prst="rect">
            <a:avLst/>
          </a:prstGeom>
          <a:noFill/>
          <a:ln>
            <a:noFill/>
          </a:ln>
        </p:spPr>
      </p:pic>
      <p:pic>
        <p:nvPicPr>
          <p:cNvPr id="523" name="Google Shape;523;p77"/>
          <p:cNvPicPr preferRelativeResize="0"/>
          <p:nvPr/>
        </p:nvPicPr>
        <p:blipFill>
          <a:blip r:embed="rId4">
            <a:alphaModFix/>
          </a:blip>
          <a:stretch>
            <a:fillRect/>
          </a:stretch>
        </p:blipFill>
        <p:spPr>
          <a:xfrm>
            <a:off x="3667944" y="1233132"/>
            <a:ext cx="3124676" cy="1829950"/>
          </a:xfrm>
          <a:prstGeom prst="rect">
            <a:avLst/>
          </a:prstGeom>
          <a:noFill/>
          <a:ln>
            <a:noFill/>
          </a:ln>
        </p:spPr>
      </p:pic>
      <p:pic>
        <p:nvPicPr>
          <p:cNvPr id="524" name="Google Shape;524;p77"/>
          <p:cNvPicPr preferRelativeResize="0"/>
          <p:nvPr/>
        </p:nvPicPr>
        <p:blipFill>
          <a:blip r:embed="rId5">
            <a:alphaModFix/>
          </a:blip>
          <a:stretch>
            <a:fillRect/>
          </a:stretch>
        </p:blipFill>
        <p:spPr>
          <a:xfrm>
            <a:off x="241007" y="3201044"/>
            <a:ext cx="3204275" cy="1876550"/>
          </a:xfrm>
          <a:prstGeom prst="rect">
            <a:avLst/>
          </a:prstGeom>
          <a:noFill/>
          <a:ln>
            <a:noFill/>
          </a:ln>
        </p:spPr>
      </p:pic>
      <p:pic>
        <p:nvPicPr>
          <p:cNvPr id="525" name="Google Shape;525;p77"/>
          <p:cNvPicPr preferRelativeResize="0"/>
          <p:nvPr/>
        </p:nvPicPr>
        <p:blipFill>
          <a:blip r:embed="rId6">
            <a:alphaModFix/>
          </a:blip>
          <a:stretch>
            <a:fillRect/>
          </a:stretch>
        </p:blipFill>
        <p:spPr>
          <a:xfrm>
            <a:off x="3667950" y="3201050"/>
            <a:ext cx="2512960" cy="1721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29" name="Shape 529"/>
        <p:cNvGrpSpPr/>
        <p:nvPr/>
      </p:nvGrpSpPr>
      <p:grpSpPr>
        <a:xfrm>
          <a:off x="0" y="0"/>
          <a:ext cx="0" cy="0"/>
          <a:chOff x="0" y="0"/>
          <a:chExt cx="0" cy="0"/>
        </a:xfrm>
      </p:grpSpPr>
      <p:sp>
        <p:nvSpPr>
          <p:cNvPr id="530" name="Google Shape;530;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6 - Task 2: </a:t>
            </a:r>
            <a:r>
              <a:rPr lang="en" sz="1320"/>
              <a:t>Prepare the local machine</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31" name="Google Shape;531;p78"/>
          <p:cNvPicPr preferRelativeResize="0"/>
          <p:nvPr/>
        </p:nvPicPr>
        <p:blipFill>
          <a:blip r:embed="rId3">
            <a:alphaModFix/>
          </a:blip>
          <a:stretch>
            <a:fillRect/>
          </a:stretch>
        </p:blipFill>
        <p:spPr>
          <a:xfrm>
            <a:off x="152400" y="1170125"/>
            <a:ext cx="4308740" cy="2209800"/>
          </a:xfrm>
          <a:prstGeom prst="rect">
            <a:avLst/>
          </a:prstGeom>
          <a:noFill/>
          <a:ln>
            <a:noFill/>
          </a:ln>
        </p:spPr>
      </p:pic>
      <p:pic>
        <p:nvPicPr>
          <p:cNvPr id="532" name="Google Shape;532;p78"/>
          <p:cNvPicPr preferRelativeResize="0"/>
          <p:nvPr/>
        </p:nvPicPr>
        <p:blipFill>
          <a:blip r:embed="rId4">
            <a:alphaModFix/>
          </a:blip>
          <a:stretch>
            <a:fillRect/>
          </a:stretch>
        </p:blipFill>
        <p:spPr>
          <a:xfrm>
            <a:off x="4571998" y="1170125"/>
            <a:ext cx="4086375" cy="1826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36" name="Shape 536"/>
        <p:cNvGrpSpPr/>
        <p:nvPr/>
      </p:nvGrpSpPr>
      <p:grpSpPr>
        <a:xfrm>
          <a:off x="0" y="0"/>
          <a:ext cx="0" cy="0"/>
          <a:chOff x="0" y="0"/>
          <a:chExt cx="0" cy="0"/>
        </a:xfrm>
      </p:grpSpPr>
      <p:sp>
        <p:nvSpPr>
          <p:cNvPr id="537" name="Google Shape;537;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6 - Task 3: </a:t>
            </a:r>
            <a:r>
              <a:rPr lang="en" sz="1320"/>
              <a:t>Create local file system Linked Service</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38" name="Google Shape;538;p79"/>
          <p:cNvPicPr preferRelativeResize="0"/>
          <p:nvPr/>
        </p:nvPicPr>
        <p:blipFill>
          <a:blip r:embed="rId3">
            <a:alphaModFix/>
          </a:blip>
          <a:stretch>
            <a:fillRect/>
          </a:stretch>
        </p:blipFill>
        <p:spPr>
          <a:xfrm>
            <a:off x="152400" y="1170125"/>
            <a:ext cx="5514975" cy="3429000"/>
          </a:xfrm>
          <a:prstGeom prst="rect">
            <a:avLst/>
          </a:prstGeom>
          <a:noFill/>
          <a:ln>
            <a:noFill/>
          </a:ln>
        </p:spPr>
      </p:pic>
      <p:pic>
        <p:nvPicPr>
          <p:cNvPr id="539" name="Google Shape;539;p79"/>
          <p:cNvPicPr preferRelativeResize="0"/>
          <p:nvPr/>
        </p:nvPicPr>
        <p:blipFill>
          <a:blip r:embed="rId4">
            <a:alphaModFix/>
          </a:blip>
          <a:stretch>
            <a:fillRect/>
          </a:stretch>
        </p:blipFill>
        <p:spPr>
          <a:xfrm>
            <a:off x="5819775" y="1170125"/>
            <a:ext cx="2552878" cy="3820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43" name="Shape 543"/>
        <p:cNvGrpSpPr/>
        <p:nvPr/>
      </p:nvGrpSpPr>
      <p:grpSpPr>
        <a:xfrm>
          <a:off x="0" y="0"/>
          <a:ext cx="0" cy="0"/>
          <a:chOff x="0" y="0"/>
          <a:chExt cx="0" cy="0"/>
        </a:xfrm>
      </p:grpSpPr>
      <p:sp>
        <p:nvSpPr>
          <p:cNvPr id="544" name="Google Shape;544;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6 - Task 4: </a:t>
            </a:r>
            <a:r>
              <a:rPr lang="en" sz="1320"/>
              <a:t>Create Dataset for file system</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45" name="Google Shape;545;p80"/>
          <p:cNvPicPr preferRelativeResize="0"/>
          <p:nvPr/>
        </p:nvPicPr>
        <p:blipFill>
          <a:blip r:embed="rId3">
            <a:alphaModFix/>
          </a:blip>
          <a:stretch>
            <a:fillRect/>
          </a:stretch>
        </p:blipFill>
        <p:spPr>
          <a:xfrm>
            <a:off x="152400" y="1170125"/>
            <a:ext cx="3246301" cy="2222950"/>
          </a:xfrm>
          <a:prstGeom prst="rect">
            <a:avLst/>
          </a:prstGeom>
          <a:noFill/>
          <a:ln>
            <a:noFill/>
          </a:ln>
        </p:spPr>
      </p:pic>
      <p:pic>
        <p:nvPicPr>
          <p:cNvPr id="546" name="Google Shape;546;p80"/>
          <p:cNvPicPr preferRelativeResize="0"/>
          <p:nvPr/>
        </p:nvPicPr>
        <p:blipFill>
          <a:blip r:embed="rId4">
            <a:alphaModFix/>
          </a:blip>
          <a:stretch>
            <a:fillRect/>
          </a:stretch>
        </p:blipFill>
        <p:spPr>
          <a:xfrm>
            <a:off x="3577171" y="1170125"/>
            <a:ext cx="3611025" cy="1631600"/>
          </a:xfrm>
          <a:prstGeom prst="rect">
            <a:avLst/>
          </a:prstGeom>
          <a:noFill/>
          <a:ln>
            <a:noFill/>
          </a:ln>
        </p:spPr>
      </p:pic>
      <p:pic>
        <p:nvPicPr>
          <p:cNvPr id="547" name="Google Shape;547;p80"/>
          <p:cNvPicPr preferRelativeResize="0"/>
          <p:nvPr/>
        </p:nvPicPr>
        <p:blipFill>
          <a:blip r:embed="rId5">
            <a:alphaModFix/>
          </a:blip>
          <a:stretch>
            <a:fillRect/>
          </a:stretch>
        </p:blipFill>
        <p:spPr>
          <a:xfrm>
            <a:off x="3577175" y="2882170"/>
            <a:ext cx="3377900" cy="2070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51" name="Shape 551"/>
        <p:cNvGrpSpPr/>
        <p:nvPr/>
      </p:nvGrpSpPr>
      <p:grpSpPr>
        <a:xfrm>
          <a:off x="0" y="0"/>
          <a:ext cx="0" cy="0"/>
          <a:chOff x="0" y="0"/>
          <a:chExt cx="0" cy="0"/>
        </a:xfrm>
      </p:grpSpPr>
      <p:sp>
        <p:nvSpPr>
          <p:cNvPr id="552" name="Google Shape;552;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6 - Task 5: </a:t>
            </a:r>
            <a:r>
              <a:rPr lang="en" sz="1320"/>
              <a:t>(Challenge Task) Parametrize the dataset with</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53" name="Google Shape;553;p81"/>
          <p:cNvPicPr preferRelativeResize="0"/>
          <p:nvPr/>
        </p:nvPicPr>
        <p:blipFill>
          <a:blip r:embed="rId3">
            <a:alphaModFix/>
          </a:blip>
          <a:stretch>
            <a:fillRect/>
          </a:stretch>
        </p:blipFill>
        <p:spPr>
          <a:xfrm>
            <a:off x="152400" y="1170125"/>
            <a:ext cx="1800191" cy="1401625"/>
          </a:xfrm>
          <a:prstGeom prst="rect">
            <a:avLst/>
          </a:prstGeom>
          <a:noFill/>
          <a:ln>
            <a:noFill/>
          </a:ln>
        </p:spPr>
      </p:pic>
      <p:pic>
        <p:nvPicPr>
          <p:cNvPr id="554" name="Google Shape;554;p81"/>
          <p:cNvPicPr preferRelativeResize="0"/>
          <p:nvPr/>
        </p:nvPicPr>
        <p:blipFill>
          <a:blip r:embed="rId4">
            <a:alphaModFix/>
          </a:blip>
          <a:stretch>
            <a:fillRect/>
          </a:stretch>
        </p:blipFill>
        <p:spPr>
          <a:xfrm>
            <a:off x="2106200" y="1170125"/>
            <a:ext cx="5509075" cy="1316700"/>
          </a:xfrm>
          <a:prstGeom prst="rect">
            <a:avLst/>
          </a:prstGeom>
          <a:noFill/>
          <a:ln>
            <a:noFill/>
          </a:ln>
        </p:spPr>
      </p:pic>
      <p:pic>
        <p:nvPicPr>
          <p:cNvPr id="555" name="Google Shape;555;p81"/>
          <p:cNvPicPr preferRelativeResize="0"/>
          <p:nvPr/>
        </p:nvPicPr>
        <p:blipFill>
          <a:blip r:embed="rId5">
            <a:alphaModFix/>
          </a:blip>
          <a:stretch>
            <a:fillRect/>
          </a:stretch>
        </p:blipFill>
        <p:spPr>
          <a:xfrm>
            <a:off x="152400" y="2678650"/>
            <a:ext cx="4409506" cy="200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Task 3: </a:t>
            </a:r>
            <a:r>
              <a:rPr lang="en"/>
              <a:t>Deploy Azure Resource Group</a:t>
            </a:r>
            <a:endParaRPr/>
          </a:p>
        </p:txBody>
      </p:sp>
      <p:pic>
        <p:nvPicPr>
          <p:cNvPr id="91" name="Google Shape;91;p19"/>
          <p:cNvPicPr preferRelativeResize="0"/>
          <p:nvPr/>
        </p:nvPicPr>
        <p:blipFill>
          <a:blip r:embed="rId3">
            <a:alphaModFix/>
          </a:blip>
          <a:stretch>
            <a:fillRect/>
          </a:stretch>
        </p:blipFill>
        <p:spPr>
          <a:xfrm>
            <a:off x="653650" y="1204625"/>
            <a:ext cx="6547250" cy="3399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59" name="Shape 559"/>
        <p:cNvGrpSpPr/>
        <p:nvPr/>
      </p:nvGrpSpPr>
      <p:grpSpPr>
        <a:xfrm>
          <a:off x="0" y="0"/>
          <a:ext cx="0" cy="0"/>
          <a:chOff x="0" y="0"/>
          <a:chExt cx="0" cy="0"/>
        </a:xfrm>
      </p:grpSpPr>
      <p:sp>
        <p:nvSpPr>
          <p:cNvPr id="560" name="Google Shape;56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6 - Task 6: </a:t>
            </a:r>
            <a:r>
              <a:rPr lang="en" sz="1320"/>
              <a:t>Copy the data from on-prem to cloud (1/3)</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61" name="Google Shape;561;p82"/>
          <p:cNvPicPr preferRelativeResize="0"/>
          <p:nvPr/>
        </p:nvPicPr>
        <p:blipFill>
          <a:blip r:embed="rId3">
            <a:alphaModFix/>
          </a:blip>
          <a:stretch>
            <a:fillRect/>
          </a:stretch>
        </p:blipFill>
        <p:spPr>
          <a:xfrm>
            <a:off x="93175" y="815725"/>
            <a:ext cx="4691226" cy="1714775"/>
          </a:xfrm>
          <a:prstGeom prst="rect">
            <a:avLst/>
          </a:prstGeom>
          <a:noFill/>
          <a:ln>
            <a:noFill/>
          </a:ln>
        </p:spPr>
      </p:pic>
      <p:pic>
        <p:nvPicPr>
          <p:cNvPr id="562" name="Google Shape;562;p82"/>
          <p:cNvPicPr preferRelativeResize="0"/>
          <p:nvPr/>
        </p:nvPicPr>
        <p:blipFill>
          <a:blip r:embed="rId4">
            <a:alphaModFix/>
          </a:blip>
          <a:stretch>
            <a:fillRect/>
          </a:stretch>
        </p:blipFill>
        <p:spPr>
          <a:xfrm>
            <a:off x="4853724" y="815724"/>
            <a:ext cx="3809599" cy="2547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66" name="Shape 566"/>
        <p:cNvGrpSpPr/>
        <p:nvPr/>
      </p:nvGrpSpPr>
      <p:grpSpPr>
        <a:xfrm>
          <a:off x="0" y="0"/>
          <a:ext cx="0" cy="0"/>
          <a:chOff x="0" y="0"/>
          <a:chExt cx="0" cy="0"/>
        </a:xfrm>
      </p:grpSpPr>
      <p:sp>
        <p:nvSpPr>
          <p:cNvPr id="567" name="Google Shape;56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6 - Task 6: Copy the data from on-prem to cloud (2/3)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68" name="Google Shape;568;p83"/>
          <p:cNvPicPr preferRelativeResize="0"/>
          <p:nvPr/>
        </p:nvPicPr>
        <p:blipFill>
          <a:blip r:embed="rId3">
            <a:alphaModFix/>
          </a:blip>
          <a:stretch>
            <a:fillRect/>
          </a:stretch>
        </p:blipFill>
        <p:spPr>
          <a:xfrm>
            <a:off x="5605875" y="1170113"/>
            <a:ext cx="3399776" cy="1999575"/>
          </a:xfrm>
          <a:prstGeom prst="rect">
            <a:avLst/>
          </a:prstGeom>
          <a:noFill/>
          <a:ln>
            <a:noFill/>
          </a:ln>
        </p:spPr>
      </p:pic>
      <p:pic>
        <p:nvPicPr>
          <p:cNvPr id="569" name="Google Shape;569;p83"/>
          <p:cNvPicPr preferRelativeResize="0"/>
          <p:nvPr/>
        </p:nvPicPr>
        <p:blipFill>
          <a:blip r:embed="rId4">
            <a:alphaModFix/>
          </a:blip>
          <a:stretch>
            <a:fillRect/>
          </a:stretch>
        </p:blipFill>
        <p:spPr>
          <a:xfrm>
            <a:off x="152400" y="1170125"/>
            <a:ext cx="5373426" cy="2737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73" name="Shape 573"/>
        <p:cNvGrpSpPr/>
        <p:nvPr/>
      </p:nvGrpSpPr>
      <p:grpSpPr>
        <a:xfrm>
          <a:off x="0" y="0"/>
          <a:ext cx="0" cy="0"/>
          <a:chOff x="0" y="0"/>
          <a:chExt cx="0" cy="0"/>
        </a:xfrm>
      </p:grpSpPr>
      <p:sp>
        <p:nvSpPr>
          <p:cNvPr id="574" name="Google Shape;57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6 - Task 6: Copy the data from on-prem to cloud (3/3)</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75" name="Google Shape;575;p84"/>
          <p:cNvPicPr preferRelativeResize="0"/>
          <p:nvPr/>
        </p:nvPicPr>
        <p:blipFill>
          <a:blip r:embed="rId3">
            <a:alphaModFix/>
          </a:blip>
          <a:stretch>
            <a:fillRect/>
          </a:stretch>
        </p:blipFill>
        <p:spPr>
          <a:xfrm>
            <a:off x="152400" y="1170125"/>
            <a:ext cx="4073397" cy="3820975"/>
          </a:xfrm>
          <a:prstGeom prst="rect">
            <a:avLst/>
          </a:prstGeom>
          <a:noFill/>
          <a:ln>
            <a:noFill/>
          </a:ln>
        </p:spPr>
      </p:pic>
      <p:pic>
        <p:nvPicPr>
          <p:cNvPr id="576" name="Google Shape;576;p84"/>
          <p:cNvPicPr preferRelativeResize="0"/>
          <p:nvPr/>
        </p:nvPicPr>
        <p:blipFill>
          <a:blip r:embed="rId4">
            <a:alphaModFix/>
          </a:blip>
          <a:stretch>
            <a:fillRect/>
          </a:stretch>
        </p:blipFill>
        <p:spPr>
          <a:xfrm>
            <a:off x="4378200" y="1170125"/>
            <a:ext cx="3745974" cy="2015300"/>
          </a:xfrm>
          <a:prstGeom prst="rect">
            <a:avLst/>
          </a:prstGeom>
          <a:noFill/>
          <a:ln>
            <a:noFill/>
          </a:ln>
        </p:spPr>
      </p:pic>
      <p:pic>
        <p:nvPicPr>
          <p:cNvPr id="577" name="Google Shape;577;p84"/>
          <p:cNvPicPr preferRelativeResize="0"/>
          <p:nvPr/>
        </p:nvPicPr>
        <p:blipFill>
          <a:blip r:embed="rId5">
            <a:alphaModFix/>
          </a:blip>
          <a:stretch>
            <a:fillRect/>
          </a:stretch>
        </p:blipFill>
        <p:spPr>
          <a:xfrm>
            <a:off x="4378200" y="3337824"/>
            <a:ext cx="3900824" cy="1385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81" name="Shape 581"/>
        <p:cNvGrpSpPr/>
        <p:nvPr/>
      </p:nvGrpSpPr>
      <p:grpSpPr>
        <a:xfrm>
          <a:off x="0" y="0"/>
          <a:ext cx="0" cy="0"/>
          <a:chOff x="0" y="0"/>
          <a:chExt cx="0" cy="0"/>
        </a:xfrm>
      </p:grpSpPr>
      <p:sp>
        <p:nvSpPr>
          <p:cNvPr id="582" name="Google Shape;582;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6 - Task 7: </a:t>
            </a:r>
            <a:r>
              <a:rPr lang="en" sz="1320"/>
              <a:t>Delete the zip file from local file system</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583" name="Google Shape;583;p85"/>
          <p:cNvPicPr preferRelativeResize="0"/>
          <p:nvPr/>
        </p:nvPicPr>
        <p:blipFill>
          <a:blip r:embed="rId3">
            <a:alphaModFix/>
          </a:blip>
          <a:stretch>
            <a:fillRect/>
          </a:stretch>
        </p:blipFill>
        <p:spPr>
          <a:xfrm>
            <a:off x="152400" y="1170125"/>
            <a:ext cx="3692299" cy="2464850"/>
          </a:xfrm>
          <a:prstGeom prst="rect">
            <a:avLst/>
          </a:prstGeom>
          <a:noFill/>
          <a:ln>
            <a:noFill/>
          </a:ln>
        </p:spPr>
      </p:pic>
      <p:pic>
        <p:nvPicPr>
          <p:cNvPr id="584" name="Google Shape;584;p85"/>
          <p:cNvPicPr preferRelativeResize="0"/>
          <p:nvPr/>
        </p:nvPicPr>
        <p:blipFill>
          <a:blip r:embed="rId4">
            <a:alphaModFix/>
          </a:blip>
          <a:stretch>
            <a:fillRect/>
          </a:stretch>
        </p:blipFill>
        <p:spPr>
          <a:xfrm>
            <a:off x="4002048" y="1170125"/>
            <a:ext cx="3740450" cy="2372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88" name="Shape 588"/>
        <p:cNvGrpSpPr/>
        <p:nvPr/>
      </p:nvGrpSpPr>
      <p:grpSpPr>
        <a:xfrm>
          <a:off x="0" y="0"/>
          <a:ext cx="0" cy="0"/>
          <a:chOff x="0" y="0"/>
          <a:chExt cx="0" cy="0"/>
        </a:xfrm>
      </p:grpSpPr>
      <p:sp>
        <p:nvSpPr>
          <p:cNvPr id="589" name="Google Shape;589;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Step 7.1: </a:t>
            </a:r>
            <a:r>
              <a:rPr lang="en" sz="1820"/>
              <a:t>ELT with Mapping Dataflows</a:t>
            </a:r>
            <a:endParaRPr sz="1820"/>
          </a:p>
          <a:p>
            <a:pPr indent="0" lvl="0" marL="0" rtl="0" algn="l">
              <a:spcBef>
                <a:spcPts val="0"/>
              </a:spcBef>
              <a:spcAft>
                <a:spcPts val="0"/>
              </a:spcAft>
              <a:buSzPts val="990"/>
              <a:buNone/>
            </a:pPr>
            <a:r>
              <a:rPr lang="en" sz="1820"/>
              <a:t>Step 7.2: Slowly changing dimension type 2 withMapping dataflow (customerDim)</a:t>
            </a:r>
            <a:endParaRPr sz="1820"/>
          </a:p>
          <a:p>
            <a:pPr indent="0" lvl="0" marL="0" rtl="0" algn="l">
              <a:spcBef>
                <a:spcPts val="0"/>
              </a:spcBef>
              <a:spcAft>
                <a:spcPts val="0"/>
              </a:spcAft>
              <a:buClr>
                <a:schemeClr val="dk1"/>
              </a:buClr>
              <a:buSzPts val="1100"/>
              <a:buFont typeface="Arial"/>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Clr>
                <a:schemeClr val="dk1"/>
              </a:buClr>
              <a:buSzPts val="1100"/>
              <a:buFont typeface="Arial"/>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110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Clr>
                <a:schemeClr val="dk1"/>
              </a:buClr>
              <a:buSzPts val="990"/>
              <a:buFont typeface="Arial"/>
              <a:buNone/>
            </a:pPr>
            <a:r>
              <a:t/>
            </a:r>
            <a:endParaRPr sz="1920"/>
          </a:p>
          <a:p>
            <a:pPr indent="0" lvl="0" marL="0" rtl="0" algn="l">
              <a:spcBef>
                <a:spcPts val="0"/>
              </a:spcBef>
              <a:spcAft>
                <a:spcPts val="0"/>
              </a:spcAft>
              <a:buSzPts val="990"/>
              <a:buNone/>
            </a:pPr>
            <a:r>
              <a:t/>
            </a:r>
            <a:endParaRPr sz="1920"/>
          </a:p>
        </p:txBody>
      </p:sp>
      <p:sp>
        <p:nvSpPr>
          <p:cNvPr id="590" name="Google Shape;590;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https://github.com/Mmodarre/AzureDataFactoryHOL/tree/master/Lab-guide/07-SmartFoodsCustomerELT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u="sng">
                <a:solidFill>
                  <a:schemeClr val="accent5"/>
                </a:solidFill>
                <a:hlinkClick action="ppaction://hlinksldjump" r:id="rId4">
                  <a:extLst>
                    <a:ext uri="{A12FA001-AC4F-418D-AE19-62706E023703}">
                      <ahyp:hlinkClr val="tx"/>
                    </a:ext>
                  </a:extLst>
                </a:hlinkClick>
              </a:rPr>
              <a:t>Back to Table of Contents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94" name="Shape 594"/>
        <p:cNvGrpSpPr/>
        <p:nvPr/>
      </p:nvGrpSpPr>
      <p:grpSpPr>
        <a:xfrm>
          <a:off x="0" y="0"/>
          <a:ext cx="0" cy="0"/>
          <a:chOff x="0" y="0"/>
          <a:chExt cx="0" cy="0"/>
        </a:xfrm>
      </p:grpSpPr>
      <p:sp>
        <p:nvSpPr>
          <p:cNvPr id="595" name="Google Shape;59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7.1 - Task 1: </a:t>
            </a:r>
            <a:r>
              <a:rPr lang="en" sz="1320"/>
              <a:t>Solution overview</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99" name="Shape 599"/>
        <p:cNvGrpSpPr/>
        <p:nvPr/>
      </p:nvGrpSpPr>
      <p:grpSpPr>
        <a:xfrm>
          <a:off x="0" y="0"/>
          <a:ext cx="0" cy="0"/>
          <a:chOff x="0" y="0"/>
          <a:chExt cx="0" cy="0"/>
        </a:xfrm>
      </p:grpSpPr>
      <p:sp>
        <p:nvSpPr>
          <p:cNvPr id="600" name="Google Shape;600;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7.1 - Task 2: </a:t>
            </a:r>
            <a:r>
              <a:rPr lang="en" sz="1320"/>
              <a:t>Create Data warehouse tables for SmartFoods in Azure SQLDB</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01" name="Google Shape;601;p88"/>
          <p:cNvPicPr preferRelativeResize="0"/>
          <p:nvPr/>
        </p:nvPicPr>
        <p:blipFill>
          <a:blip r:embed="rId3">
            <a:alphaModFix/>
          </a:blip>
          <a:stretch>
            <a:fillRect/>
          </a:stretch>
        </p:blipFill>
        <p:spPr>
          <a:xfrm>
            <a:off x="152400" y="1170125"/>
            <a:ext cx="8839203" cy="325839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05" name="Shape 605"/>
        <p:cNvGrpSpPr/>
        <p:nvPr/>
      </p:nvGrpSpPr>
      <p:grpSpPr>
        <a:xfrm>
          <a:off x="0" y="0"/>
          <a:ext cx="0" cy="0"/>
          <a:chOff x="0" y="0"/>
          <a:chExt cx="0" cy="0"/>
        </a:xfrm>
      </p:grpSpPr>
      <p:sp>
        <p:nvSpPr>
          <p:cNvPr id="606" name="Google Shape;606;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7.1 - Task 3: </a:t>
            </a:r>
            <a:r>
              <a:rPr lang="en" sz="1320"/>
              <a:t>Introduction to Mapping Data Flows</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10" name="Shape 610"/>
        <p:cNvGrpSpPr/>
        <p:nvPr/>
      </p:nvGrpSpPr>
      <p:grpSpPr>
        <a:xfrm>
          <a:off x="0" y="0"/>
          <a:ext cx="0" cy="0"/>
          <a:chOff x="0" y="0"/>
          <a:chExt cx="0" cy="0"/>
        </a:xfrm>
      </p:grpSpPr>
      <p:sp>
        <p:nvSpPr>
          <p:cNvPr id="611" name="Google Shape;611;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 </a:t>
            </a:r>
            <a:r>
              <a:rPr lang="en" sz="1320"/>
              <a:t>Create a new Mapping Dataflow and add source dataset (1/2)</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12" name="Google Shape;612;p90"/>
          <p:cNvPicPr preferRelativeResize="0"/>
          <p:nvPr/>
        </p:nvPicPr>
        <p:blipFill>
          <a:blip r:embed="rId3">
            <a:alphaModFix/>
          </a:blip>
          <a:stretch>
            <a:fillRect/>
          </a:stretch>
        </p:blipFill>
        <p:spPr>
          <a:xfrm>
            <a:off x="152400" y="1170125"/>
            <a:ext cx="4055709" cy="3820973"/>
          </a:xfrm>
          <a:prstGeom prst="rect">
            <a:avLst/>
          </a:prstGeom>
          <a:noFill/>
          <a:ln>
            <a:noFill/>
          </a:ln>
        </p:spPr>
      </p:pic>
      <p:pic>
        <p:nvPicPr>
          <p:cNvPr id="613" name="Google Shape;613;p90"/>
          <p:cNvPicPr preferRelativeResize="0"/>
          <p:nvPr/>
        </p:nvPicPr>
        <p:blipFill>
          <a:blip r:embed="rId4">
            <a:alphaModFix/>
          </a:blip>
          <a:stretch>
            <a:fillRect/>
          </a:stretch>
        </p:blipFill>
        <p:spPr>
          <a:xfrm>
            <a:off x="4360502" y="1170125"/>
            <a:ext cx="2682275" cy="2013525"/>
          </a:xfrm>
          <a:prstGeom prst="rect">
            <a:avLst/>
          </a:prstGeom>
          <a:noFill/>
          <a:ln>
            <a:noFill/>
          </a:ln>
        </p:spPr>
      </p:pic>
      <p:pic>
        <p:nvPicPr>
          <p:cNvPr id="614" name="Google Shape;614;p90"/>
          <p:cNvPicPr preferRelativeResize="0"/>
          <p:nvPr/>
        </p:nvPicPr>
        <p:blipFill>
          <a:blip r:embed="rId5">
            <a:alphaModFix/>
          </a:blip>
          <a:stretch>
            <a:fillRect/>
          </a:stretch>
        </p:blipFill>
        <p:spPr>
          <a:xfrm>
            <a:off x="4360509" y="3336050"/>
            <a:ext cx="2213016" cy="1655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18" name="Shape 618"/>
        <p:cNvGrpSpPr/>
        <p:nvPr/>
      </p:nvGrpSpPr>
      <p:grpSpPr>
        <a:xfrm>
          <a:off x="0" y="0"/>
          <a:ext cx="0" cy="0"/>
          <a:chOff x="0" y="0"/>
          <a:chExt cx="0" cy="0"/>
        </a:xfrm>
      </p:grpSpPr>
      <p:sp>
        <p:nvSpPr>
          <p:cNvPr id="619" name="Google Shape;619;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 Create a new Mapping Dataflow and add source dataset (2/2)</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20" name="Google Shape;620;p91"/>
          <p:cNvPicPr preferRelativeResize="0"/>
          <p:nvPr/>
        </p:nvPicPr>
        <p:blipFill>
          <a:blip r:embed="rId3">
            <a:alphaModFix/>
          </a:blip>
          <a:stretch>
            <a:fillRect/>
          </a:stretch>
        </p:blipFill>
        <p:spPr>
          <a:xfrm>
            <a:off x="152400" y="1170125"/>
            <a:ext cx="4322883" cy="3820975"/>
          </a:xfrm>
          <a:prstGeom prst="rect">
            <a:avLst/>
          </a:prstGeom>
          <a:noFill/>
          <a:ln>
            <a:noFill/>
          </a:ln>
        </p:spPr>
      </p:pic>
      <p:pic>
        <p:nvPicPr>
          <p:cNvPr id="621" name="Google Shape;621;p91"/>
          <p:cNvPicPr preferRelativeResize="0"/>
          <p:nvPr/>
        </p:nvPicPr>
        <p:blipFill>
          <a:blip r:embed="rId4">
            <a:alphaModFix/>
          </a:blip>
          <a:stretch>
            <a:fillRect/>
          </a:stretch>
        </p:blipFill>
        <p:spPr>
          <a:xfrm>
            <a:off x="4627683" y="1170125"/>
            <a:ext cx="4363917" cy="34772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Task 4: </a:t>
            </a:r>
            <a:r>
              <a:rPr lang="en"/>
              <a:t>Deploy Azure Data Factory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7" name="Google Shape;97;p20"/>
          <p:cNvPicPr preferRelativeResize="0"/>
          <p:nvPr/>
        </p:nvPicPr>
        <p:blipFill>
          <a:blip r:embed="rId3">
            <a:alphaModFix/>
          </a:blip>
          <a:stretch>
            <a:fillRect/>
          </a:stretch>
        </p:blipFill>
        <p:spPr>
          <a:xfrm>
            <a:off x="131225" y="981625"/>
            <a:ext cx="4487125" cy="2806000"/>
          </a:xfrm>
          <a:prstGeom prst="rect">
            <a:avLst/>
          </a:prstGeom>
          <a:noFill/>
          <a:ln>
            <a:noFill/>
          </a:ln>
        </p:spPr>
      </p:pic>
      <p:pic>
        <p:nvPicPr>
          <p:cNvPr id="98" name="Google Shape;98;p20"/>
          <p:cNvPicPr preferRelativeResize="0"/>
          <p:nvPr/>
        </p:nvPicPr>
        <p:blipFill>
          <a:blip r:embed="rId4">
            <a:alphaModFix/>
          </a:blip>
          <a:stretch>
            <a:fillRect/>
          </a:stretch>
        </p:blipFill>
        <p:spPr>
          <a:xfrm>
            <a:off x="4735650" y="981625"/>
            <a:ext cx="4300025" cy="13184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25" name="Shape 625"/>
        <p:cNvGrpSpPr/>
        <p:nvPr/>
      </p:nvGrpSpPr>
      <p:grpSpPr>
        <a:xfrm>
          <a:off x="0" y="0"/>
          <a:ext cx="0" cy="0"/>
          <a:chOff x="0" y="0"/>
          <a:chExt cx="0" cy="0"/>
        </a:xfrm>
      </p:grpSpPr>
      <p:sp>
        <p:nvSpPr>
          <p:cNvPr id="626" name="Google Shape;626;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2: </a:t>
            </a:r>
            <a:r>
              <a:rPr lang="en" sz="1320"/>
              <a:t>Add a parameter to Mapping Dataflow</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27" name="Google Shape;627;p92"/>
          <p:cNvPicPr preferRelativeResize="0"/>
          <p:nvPr/>
        </p:nvPicPr>
        <p:blipFill>
          <a:blip r:embed="rId3">
            <a:alphaModFix/>
          </a:blip>
          <a:stretch>
            <a:fillRect/>
          </a:stretch>
        </p:blipFill>
        <p:spPr>
          <a:xfrm>
            <a:off x="152400" y="1170125"/>
            <a:ext cx="4358674" cy="2401250"/>
          </a:xfrm>
          <a:prstGeom prst="rect">
            <a:avLst/>
          </a:prstGeom>
          <a:noFill/>
          <a:ln>
            <a:noFill/>
          </a:ln>
        </p:spPr>
      </p:pic>
      <p:pic>
        <p:nvPicPr>
          <p:cNvPr id="628" name="Google Shape;628;p92"/>
          <p:cNvPicPr preferRelativeResize="0"/>
          <p:nvPr/>
        </p:nvPicPr>
        <p:blipFill>
          <a:blip r:embed="rId4">
            <a:alphaModFix/>
          </a:blip>
          <a:stretch>
            <a:fillRect/>
          </a:stretch>
        </p:blipFill>
        <p:spPr>
          <a:xfrm>
            <a:off x="4663474" y="1170125"/>
            <a:ext cx="4328126" cy="34918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32" name="Shape 632"/>
        <p:cNvGrpSpPr/>
        <p:nvPr/>
      </p:nvGrpSpPr>
      <p:grpSpPr>
        <a:xfrm>
          <a:off x="0" y="0"/>
          <a:ext cx="0" cy="0"/>
          <a:chOff x="0" y="0"/>
          <a:chExt cx="0" cy="0"/>
        </a:xfrm>
      </p:grpSpPr>
      <p:sp>
        <p:nvSpPr>
          <p:cNvPr id="633" name="Google Shape;633;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3: </a:t>
            </a:r>
            <a:r>
              <a:rPr lang="en" sz="1320"/>
              <a:t>Break the Name field to firstName and lastName fields</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34" name="Google Shape;634;p93"/>
          <p:cNvPicPr preferRelativeResize="0"/>
          <p:nvPr/>
        </p:nvPicPr>
        <p:blipFill>
          <a:blip r:embed="rId3">
            <a:alphaModFix/>
          </a:blip>
          <a:stretch>
            <a:fillRect/>
          </a:stretch>
        </p:blipFill>
        <p:spPr>
          <a:xfrm>
            <a:off x="152400" y="1170125"/>
            <a:ext cx="5279479" cy="38209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38" name="Shape 638"/>
        <p:cNvGrpSpPr/>
        <p:nvPr/>
      </p:nvGrpSpPr>
      <p:grpSpPr>
        <a:xfrm>
          <a:off x="0" y="0"/>
          <a:ext cx="0" cy="0"/>
          <a:chOff x="0" y="0"/>
          <a:chExt cx="0" cy="0"/>
        </a:xfrm>
      </p:grpSpPr>
      <p:sp>
        <p:nvSpPr>
          <p:cNvPr id="639" name="Google Shape;639;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4: </a:t>
            </a:r>
            <a:r>
              <a:rPr lang="en" sz="1320"/>
              <a:t>How to save (Publish) your Dataflow?</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40" name="Google Shape;640;p94"/>
          <p:cNvPicPr preferRelativeResize="0"/>
          <p:nvPr/>
        </p:nvPicPr>
        <p:blipFill>
          <a:blip r:embed="rId3">
            <a:alphaModFix/>
          </a:blip>
          <a:stretch>
            <a:fillRect/>
          </a:stretch>
        </p:blipFill>
        <p:spPr>
          <a:xfrm>
            <a:off x="152400" y="1170125"/>
            <a:ext cx="4460822" cy="3820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44" name="Shape 644"/>
        <p:cNvGrpSpPr/>
        <p:nvPr/>
      </p:nvGrpSpPr>
      <p:grpSpPr>
        <a:xfrm>
          <a:off x="0" y="0"/>
          <a:ext cx="0" cy="0"/>
          <a:chOff x="0" y="0"/>
          <a:chExt cx="0" cy="0"/>
        </a:xfrm>
      </p:grpSpPr>
      <p:sp>
        <p:nvSpPr>
          <p:cNvPr id="645" name="Google Shape;645;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5: </a:t>
            </a:r>
            <a:r>
              <a:rPr lang="en" sz="1320"/>
              <a:t>Remove extra columns and Rename columns using “Select” transformation</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46" name="Google Shape;646;p95"/>
          <p:cNvPicPr preferRelativeResize="0"/>
          <p:nvPr/>
        </p:nvPicPr>
        <p:blipFill>
          <a:blip r:embed="rId3">
            <a:alphaModFix/>
          </a:blip>
          <a:stretch>
            <a:fillRect/>
          </a:stretch>
        </p:blipFill>
        <p:spPr>
          <a:xfrm>
            <a:off x="4879207" y="1170125"/>
            <a:ext cx="4112392" cy="2911367"/>
          </a:xfrm>
          <a:prstGeom prst="rect">
            <a:avLst/>
          </a:prstGeom>
          <a:noFill/>
          <a:ln>
            <a:noFill/>
          </a:ln>
        </p:spPr>
      </p:pic>
      <p:pic>
        <p:nvPicPr>
          <p:cNvPr id="647" name="Google Shape;647;p95"/>
          <p:cNvPicPr preferRelativeResize="0"/>
          <p:nvPr/>
        </p:nvPicPr>
        <p:blipFill>
          <a:blip r:embed="rId4">
            <a:alphaModFix/>
          </a:blip>
          <a:stretch>
            <a:fillRect/>
          </a:stretch>
        </p:blipFill>
        <p:spPr>
          <a:xfrm>
            <a:off x="152400" y="1170125"/>
            <a:ext cx="4574407" cy="365774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51" name="Shape 651"/>
        <p:cNvGrpSpPr/>
        <p:nvPr/>
      </p:nvGrpSpPr>
      <p:grpSpPr>
        <a:xfrm>
          <a:off x="0" y="0"/>
          <a:ext cx="0" cy="0"/>
          <a:chOff x="0" y="0"/>
          <a:chExt cx="0" cy="0"/>
        </a:xfrm>
      </p:grpSpPr>
      <p:sp>
        <p:nvSpPr>
          <p:cNvPr id="652" name="Google Shape;652;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6: </a:t>
            </a:r>
            <a:r>
              <a:rPr lang="en" sz="1320"/>
              <a:t>Calculate MD5 Hash of all non-key columns</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53" name="Google Shape;653;p96"/>
          <p:cNvPicPr preferRelativeResize="0"/>
          <p:nvPr/>
        </p:nvPicPr>
        <p:blipFill>
          <a:blip r:embed="rId3">
            <a:alphaModFix/>
          </a:blip>
          <a:stretch>
            <a:fillRect/>
          </a:stretch>
        </p:blipFill>
        <p:spPr>
          <a:xfrm>
            <a:off x="152400" y="1170125"/>
            <a:ext cx="4483651" cy="2373975"/>
          </a:xfrm>
          <a:prstGeom prst="rect">
            <a:avLst/>
          </a:prstGeom>
          <a:noFill/>
          <a:ln>
            <a:noFill/>
          </a:ln>
        </p:spPr>
      </p:pic>
      <p:pic>
        <p:nvPicPr>
          <p:cNvPr id="654" name="Google Shape;654;p96"/>
          <p:cNvPicPr preferRelativeResize="0"/>
          <p:nvPr/>
        </p:nvPicPr>
        <p:blipFill>
          <a:blip r:embed="rId4">
            <a:alphaModFix/>
          </a:blip>
          <a:stretch>
            <a:fillRect/>
          </a:stretch>
        </p:blipFill>
        <p:spPr>
          <a:xfrm>
            <a:off x="4788451" y="1170125"/>
            <a:ext cx="4203151" cy="209806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58" name="Shape 658"/>
        <p:cNvGrpSpPr/>
        <p:nvPr/>
      </p:nvGrpSpPr>
      <p:grpSpPr>
        <a:xfrm>
          <a:off x="0" y="0"/>
          <a:ext cx="0" cy="0"/>
          <a:chOff x="0" y="0"/>
          <a:chExt cx="0" cy="0"/>
        </a:xfrm>
      </p:grpSpPr>
      <p:sp>
        <p:nvSpPr>
          <p:cNvPr id="659" name="Google Shape;659;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7: </a:t>
            </a:r>
            <a:r>
              <a:rPr lang="en" sz="1320"/>
              <a:t>Add DW table source (1/2)</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60" name="Google Shape;660;p97"/>
          <p:cNvPicPr preferRelativeResize="0"/>
          <p:nvPr/>
        </p:nvPicPr>
        <p:blipFill>
          <a:blip r:embed="rId3">
            <a:alphaModFix/>
          </a:blip>
          <a:stretch>
            <a:fillRect/>
          </a:stretch>
        </p:blipFill>
        <p:spPr>
          <a:xfrm>
            <a:off x="4060000" y="1170125"/>
            <a:ext cx="2841400" cy="1930379"/>
          </a:xfrm>
          <a:prstGeom prst="rect">
            <a:avLst/>
          </a:prstGeom>
          <a:noFill/>
          <a:ln>
            <a:noFill/>
          </a:ln>
        </p:spPr>
      </p:pic>
      <p:pic>
        <p:nvPicPr>
          <p:cNvPr id="661" name="Google Shape;661;p97"/>
          <p:cNvPicPr preferRelativeResize="0"/>
          <p:nvPr/>
        </p:nvPicPr>
        <p:blipFill>
          <a:blip r:embed="rId4">
            <a:alphaModFix/>
          </a:blip>
          <a:stretch>
            <a:fillRect/>
          </a:stretch>
        </p:blipFill>
        <p:spPr>
          <a:xfrm>
            <a:off x="152400" y="1170125"/>
            <a:ext cx="3786424" cy="3173675"/>
          </a:xfrm>
          <a:prstGeom prst="rect">
            <a:avLst/>
          </a:prstGeom>
          <a:noFill/>
          <a:ln>
            <a:noFill/>
          </a:ln>
        </p:spPr>
      </p:pic>
      <p:pic>
        <p:nvPicPr>
          <p:cNvPr id="662" name="Google Shape;662;p97"/>
          <p:cNvPicPr preferRelativeResize="0"/>
          <p:nvPr/>
        </p:nvPicPr>
        <p:blipFill>
          <a:blip r:embed="rId5">
            <a:alphaModFix/>
          </a:blip>
          <a:stretch>
            <a:fillRect/>
          </a:stretch>
        </p:blipFill>
        <p:spPr>
          <a:xfrm>
            <a:off x="6959300" y="1170125"/>
            <a:ext cx="2091100" cy="37853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66" name="Shape 666"/>
        <p:cNvGrpSpPr/>
        <p:nvPr/>
      </p:nvGrpSpPr>
      <p:grpSpPr>
        <a:xfrm>
          <a:off x="0" y="0"/>
          <a:ext cx="0" cy="0"/>
          <a:chOff x="0" y="0"/>
          <a:chExt cx="0" cy="0"/>
        </a:xfrm>
      </p:grpSpPr>
      <p:sp>
        <p:nvSpPr>
          <p:cNvPr id="667" name="Google Shape;667;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7: Add DW table source (2/2)</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68" name="Google Shape;668;p98"/>
          <p:cNvPicPr preferRelativeResize="0"/>
          <p:nvPr/>
        </p:nvPicPr>
        <p:blipFill>
          <a:blip r:embed="rId3">
            <a:alphaModFix/>
          </a:blip>
          <a:stretch>
            <a:fillRect/>
          </a:stretch>
        </p:blipFill>
        <p:spPr>
          <a:xfrm>
            <a:off x="152400" y="1170125"/>
            <a:ext cx="4162425" cy="33813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72" name="Shape 672"/>
        <p:cNvGrpSpPr/>
        <p:nvPr/>
      </p:nvGrpSpPr>
      <p:grpSpPr>
        <a:xfrm>
          <a:off x="0" y="0"/>
          <a:ext cx="0" cy="0"/>
          <a:chOff x="0" y="0"/>
          <a:chExt cx="0" cy="0"/>
        </a:xfrm>
      </p:grpSpPr>
      <p:sp>
        <p:nvSpPr>
          <p:cNvPr id="673" name="Google Shape;673;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8: </a:t>
            </a:r>
            <a:r>
              <a:rPr lang="en" sz="1320"/>
              <a:t>Compare staging records with DW records to identify updates and inserts</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74" name="Google Shape;674;p99"/>
          <p:cNvPicPr preferRelativeResize="0"/>
          <p:nvPr/>
        </p:nvPicPr>
        <p:blipFill>
          <a:blip r:embed="rId3">
            <a:alphaModFix/>
          </a:blip>
          <a:stretch>
            <a:fillRect/>
          </a:stretch>
        </p:blipFill>
        <p:spPr>
          <a:xfrm>
            <a:off x="152400" y="1170125"/>
            <a:ext cx="5340514" cy="3820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78" name="Shape 678"/>
        <p:cNvGrpSpPr/>
        <p:nvPr/>
      </p:nvGrpSpPr>
      <p:grpSpPr>
        <a:xfrm>
          <a:off x="0" y="0"/>
          <a:ext cx="0" cy="0"/>
          <a:chOff x="0" y="0"/>
          <a:chExt cx="0" cy="0"/>
        </a:xfrm>
      </p:grpSpPr>
      <p:sp>
        <p:nvSpPr>
          <p:cNvPr id="679" name="Google Shape;679;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9: </a:t>
            </a:r>
            <a:r>
              <a:rPr lang="en" sz="1320"/>
              <a:t>Identify Updates/Inserts using “Conditional Split” transformation</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80" name="Google Shape;680;p100"/>
          <p:cNvPicPr preferRelativeResize="0"/>
          <p:nvPr/>
        </p:nvPicPr>
        <p:blipFill>
          <a:blip r:embed="rId3">
            <a:alphaModFix/>
          </a:blip>
          <a:stretch>
            <a:fillRect/>
          </a:stretch>
        </p:blipFill>
        <p:spPr>
          <a:xfrm>
            <a:off x="152400" y="1170125"/>
            <a:ext cx="5155213" cy="382097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84" name="Shape 684"/>
        <p:cNvGrpSpPr/>
        <p:nvPr/>
      </p:nvGrpSpPr>
      <p:grpSpPr>
        <a:xfrm>
          <a:off x="0" y="0"/>
          <a:ext cx="0" cy="0"/>
          <a:chOff x="0" y="0"/>
          <a:chExt cx="0" cy="0"/>
        </a:xfrm>
      </p:grpSpPr>
      <p:sp>
        <p:nvSpPr>
          <p:cNvPr id="685" name="Google Shape;685;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10: </a:t>
            </a:r>
            <a:r>
              <a:rPr lang="en" sz="1320"/>
              <a:t>Handling New records (New stream)</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86" name="Google Shape;686;p101"/>
          <p:cNvPicPr preferRelativeResize="0"/>
          <p:nvPr/>
        </p:nvPicPr>
        <p:blipFill>
          <a:blip r:embed="rId3">
            <a:alphaModFix/>
          </a:blip>
          <a:stretch>
            <a:fillRect/>
          </a:stretch>
        </p:blipFill>
        <p:spPr>
          <a:xfrm>
            <a:off x="152400" y="1170125"/>
            <a:ext cx="4614945"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88"/>
              <a:t>Step 1  - Task 5: </a:t>
            </a:r>
            <a:r>
              <a:rPr lang="en" sz="2688"/>
              <a:t>Deploy an Azure Storage Account as below</a:t>
            </a:r>
            <a:endParaRPr sz="2688"/>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4" name="Google Shape;104;p21"/>
          <p:cNvPicPr preferRelativeResize="0"/>
          <p:nvPr/>
        </p:nvPicPr>
        <p:blipFill>
          <a:blip r:embed="rId3">
            <a:alphaModFix/>
          </a:blip>
          <a:stretch>
            <a:fillRect/>
          </a:stretch>
        </p:blipFill>
        <p:spPr>
          <a:xfrm>
            <a:off x="107275" y="944550"/>
            <a:ext cx="4464724" cy="410943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90" name="Shape 690"/>
        <p:cNvGrpSpPr/>
        <p:nvPr/>
      </p:nvGrpSpPr>
      <p:grpSpPr>
        <a:xfrm>
          <a:off x="0" y="0"/>
          <a:ext cx="0" cy="0"/>
          <a:chOff x="0" y="0"/>
          <a:chExt cx="0" cy="0"/>
        </a:xfrm>
      </p:grpSpPr>
      <p:sp>
        <p:nvSpPr>
          <p:cNvPr id="691" name="Google Shape;691;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11.1: </a:t>
            </a:r>
            <a:r>
              <a:rPr lang="en" sz="1320"/>
              <a:t>Handling Changed records (Changed stream)</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92" name="Google Shape;692;p102"/>
          <p:cNvPicPr preferRelativeResize="0"/>
          <p:nvPr/>
        </p:nvPicPr>
        <p:blipFill>
          <a:blip r:embed="rId3">
            <a:alphaModFix/>
          </a:blip>
          <a:stretch>
            <a:fillRect/>
          </a:stretch>
        </p:blipFill>
        <p:spPr>
          <a:xfrm>
            <a:off x="152400" y="1170125"/>
            <a:ext cx="5155213" cy="38209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96" name="Shape 696"/>
        <p:cNvGrpSpPr/>
        <p:nvPr/>
      </p:nvGrpSpPr>
      <p:grpSpPr>
        <a:xfrm>
          <a:off x="0" y="0"/>
          <a:ext cx="0" cy="0"/>
          <a:chOff x="0" y="0"/>
          <a:chExt cx="0" cy="0"/>
        </a:xfrm>
      </p:grpSpPr>
      <p:sp>
        <p:nvSpPr>
          <p:cNvPr id="697" name="Google Shape;697;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11.2: </a:t>
            </a:r>
            <a:r>
              <a:rPr lang="en" sz="1320"/>
              <a:t>Updating existing changed records (Closing old records)</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698" name="Google Shape;698;p103"/>
          <p:cNvPicPr preferRelativeResize="0"/>
          <p:nvPr/>
        </p:nvPicPr>
        <p:blipFill>
          <a:blip r:embed="rId3">
            <a:alphaModFix/>
          </a:blip>
          <a:stretch>
            <a:fillRect/>
          </a:stretch>
        </p:blipFill>
        <p:spPr>
          <a:xfrm>
            <a:off x="5460013" y="1170125"/>
            <a:ext cx="3531588" cy="1797227"/>
          </a:xfrm>
          <a:prstGeom prst="rect">
            <a:avLst/>
          </a:prstGeom>
          <a:noFill/>
          <a:ln>
            <a:noFill/>
          </a:ln>
        </p:spPr>
      </p:pic>
      <p:pic>
        <p:nvPicPr>
          <p:cNvPr id="699" name="Google Shape;699;p103"/>
          <p:cNvPicPr preferRelativeResize="0"/>
          <p:nvPr/>
        </p:nvPicPr>
        <p:blipFill>
          <a:blip r:embed="rId4">
            <a:alphaModFix/>
          </a:blip>
          <a:stretch>
            <a:fillRect/>
          </a:stretch>
        </p:blipFill>
        <p:spPr>
          <a:xfrm>
            <a:off x="152400" y="1170125"/>
            <a:ext cx="4614945" cy="382097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03" name="Shape 703"/>
        <p:cNvGrpSpPr/>
        <p:nvPr/>
      </p:nvGrpSpPr>
      <p:grpSpPr>
        <a:xfrm>
          <a:off x="0" y="0"/>
          <a:ext cx="0" cy="0"/>
          <a:chOff x="0" y="0"/>
          <a:chExt cx="0" cy="0"/>
        </a:xfrm>
      </p:grpSpPr>
      <p:sp>
        <p:nvSpPr>
          <p:cNvPr id="704" name="Google Shape;704;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11.3: </a:t>
            </a:r>
            <a:r>
              <a:rPr lang="en" sz="1320"/>
              <a:t>Adding new version of the changed records</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05" name="Google Shape;705;p104"/>
          <p:cNvPicPr preferRelativeResize="0"/>
          <p:nvPr/>
        </p:nvPicPr>
        <p:blipFill>
          <a:blip r:embed="rId3">
            <a:alphaModFix/>
          </a:blip>
          <a:stretch>
            <a:fillRect/>
          </a:stretch>
        </p:blipFill>
        <p:spPr>
          <a:xfrm>
            <a:off x="152400" y="1170125"/>
            <a:ext cx="4702740" cy="382097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09" name="Shape 709"/>
        <p:cNvGrpSpPr/>
        <p:nvPr/>
      </p:nvGrpSpPr>
      <p:grpSpPr>
        <a:xfrm>
          <a:off x="0" y="0"/>
          <a:ext cx="0" cy="0"/>
          <a:chOff x="0" y="0"/>
          <a:chExt cx="0" cy="0"/>
        </a:xfrm>
      </p:grpSpPr>
      <p:sp>
        <p:nvSpPr>
          <p:cNvPr id="710" name="Google Shape;710;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12: </a:t>
            </a:r>
            <a:r>
              <a:rPr lang="en" sz="1320"/>
              <a:t>Putting together all inserts “New” and “Changed” together</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11" name="Google Shape;711;p105"/>
          <p:cNvPicPr preferRelativeResize="0"/>
          <p:nvPr/>
        </p:nvPicPr>
        <p:blipFill>
          <a:blip r:embed="rId3">
            <a:alphaModFix/>
          </a:blip>
          <a:stretch>
            <a:fillRect/>
          </a:stretch>
        </p:blipFill>
        <p:spPr>
          <a:xfrm>
            <a:off x="152400" y="1170125"/>
            <a:ext cx="4258274" cy="2246750"/>
          </a:xfrm>
          <a:prstGeom prst="rect">
            <a:avLst/>
          </a:prstGeom>
          <a:noFill/>
          <a:ln>
            <a:noFill/>
          </a:ln>
        </p:spPr>
      </p:pic>
      <p:pic>
        <p:nvPicPr>
          <p:cNvPr id="712" name="Google Shape;712;p105"/>
          <p:cNvPicPr preferRelativeResize="0"/>
          <p:nvPr/>
        </p:nvPicPr>
        <p:blipFill>
          <a:blip r:embed="rId4">
            <a:alphaModFix/>
          </a:blip>
          <a:stretch>
            <a:fillRect/>
          </a:stretch>
        </p:blipFill>
        <p:spPr>
          <a:xfrm>
            <a:off x="4563074" y="1170125"/>
            <a:ext cx="4428525" cy="20278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16" name="Shape 716"/>
        <p:cNvGrpSpPr/>
        <p:nvPr/>
      </p:nvGrpSpPr>
      <p:grpSpPr>
        <a:xfrm>
          <a:off x="0" y="0"/>
          <a:ext cx="0" cy="0"/>
          <a:chOff x="0" y="0"/>
          <a:chExt cx="0" cy="0"/>
        </a:xfrm>
      </p:grpSpPr>
      <p:sp>
        <p:nvSpPr>
          <p:cNvPr id="717" name="Google Shape;717;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13: </a:t>
            </a:r>
            <a:r>
              <a:rPr lang="en" sz="1320"/>
              <a:t>Generate Surrogate Keys</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18" name="Google Shape;718;p106"/>
          <p:cNvPicPr preferRelativeResize="0"/>
          <p:nvPr/>
        </p:nvPicPr>
        <p:blipFill>
          <a:blip r:embed="rId3">
            <a:alphaModFix/>
          </a:blip>
          <a:stretch>
            <a:fillRect/>
          </a:stretch>
        </p:blipFill>
        <p:spPr>
          <a:xfrm>
            <a:off x="152400" y="1170125"/>
            <a:ext cx="7545990" cy="3820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22" name="Shape 722"/>
        <p:cNvGrpSpPr/>
        <p:nvPr/>
      </p:nvGrpSpPr>
      <p:grpSpPr>
        <a:xfrm>
          <a:off x="0" y="0"/>
          <a:ext cx="0" cy="0"/>
          <a:chOff x="0" y="0"/>
          <a:chExt cx="0" cy="0"/>
        </a:xfrm>
      </p:grpSpPr>
      <p:sp>
        <p:nvSpPr>
          <p:cNvPr id="723" name="Google Shape;723;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14: </a:t>
            </a:r>
            <a:r>
              <a:rPr lang="en" sz="1320"/>
              <a:t>Fix surrogate key value</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24" name="Google Shape;724;p107"/>
          <p:cNvPicPr preferRelativeResize="0"/>
          <p:nvPr/>
        </p:nvPicPr>
        <p:blipFill>
          <a:blip r:embed="rId3">
            <a:alphaModFix/>
          </a:blip>
          <a:stretch>
            <a:fillRect/>
          </a:stretch>
        </p:blipFill>
        <p:spPr>
          <a:xfrm>
            <a:off x="152400" y="1170125"/>
            <a:ext cx="7898236" cy="38209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28" name="Shape 728"/>
        <p:cNvGrpSpPr/>
        <p:nvPr/>
      </p:nvGrpSpPr>
      <p:grpSpPr>
        <a:xfrm>
          <a:off x="0" y="0"/>
          <a:ext cx="0" cy="0"/>
          <a:chOff x="0" y="0"/>
          <a:chExt cx="0" cy="0"/>
        </a:xfrm>
      </p:grpSpPr>
      <p:sp>
        <p:nvSpPr>
          <p:cNvPr id="729" name="Google Shape;729;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15: </a:t>
            </a:r>
            <a:r>
              <a:rPr lang="en" sz="1320"/>
              <a:t>Add Batch columns to our “Insert” dataset</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30" name="Google Shape;730;p108"/>
          <p:cNvPicPr preferRelativeResize="0"/>
          <p:nvPr/>
        </p:nvPicPr>
        <p:blipFill>
          <a:blip r:embed="rId3">
            <a:alphaModFix/>
          </a:blip>
          <a:stretch>
            <a:fillRect/>
          </a:stretch>
        </p:blipFill>
        <p:spPr>
          <a:xfrm>
            <a:off x="152400" y="1170125"/>
            <a:ext cx="5498590" cy="382097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34" name="Shape 734"/>
        <p:cNvGrpSpPr/>
        <p:nvPr/>
      </p:nvGrpSpPr>
      <p:grpSpPr>
        <a:xfrm>
          <a:off x="0" y="0"/>
          <a:ext cx="0" cy="0"/>
          <a:chOff x="0" y="0"/>
          <a:chExt cx="0" cy="0"/>
        </a:xfrm>
      </p:grpSpPr>
      <p:sp>
        <p:nvSpPr>
          <p:cNvPr id="735" name="Google Shape;735;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16: </a:t>
            </a:r>
            <a:r>
              <a:rPr lang="en" sz="1320"/>
              <a:t>Put Insert and Update records together</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36" name="Google Shape;736;p109"/>
          <p:cNvPicPr preferRelativeResize="0"/>
          <p:nvPr/>
        </p:nvPicPr>
        <p:blipFill>
          <a:blip r:embed="rId3">
            <a:alphaModFix/>
          </a:blip>
          <a:stretch>
            <a:fillRect/>
          </a:stretch>
        </p:blipFill>
        <p:spPr>
          <a:xfrm>
            <a:off x="152400" y="1170125"/>
            <a:ext cx="4533184" cy="38209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40" name="Shape 740"/>
        <p:cNvGrpSpPr/>
        <p:nvPr/>
      </p:nvGrpSpPr>
      <p:grpSpPr>
        <a:xfrm>
          <a:off x="0" y="0"/>
          <a:ext cx="0" cy="0"/>
          <a:chOff x="0" y="0"/>
          <a:chExt cx="0" cy="0"/>
        </a:xfrm>
      </p:grpSpPr>
      <p:sp>
        <p:nvSpPr>
          <p:cNvPr id="741" name="Google Shape;741;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17: </a:t>
            </a:r>
            <a:r>
              <a:rPr lang="en" sz="1320"/>
              <a:t>Prepare the dataset for sink (Alter row transformation)</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42" name="Google Shape;742;p110"/>
          <p:cNvPicPr preferRelativeResize="0"/>
          <p:nvPr/>
        </p:nvPicPr>
        <p:blipFill>
          <a:blip r:embed="rId3">
            <a:alphaModFix/>
          </a:blip>
          <a:stretch>
            <a:fillRect/>
          </a:stretch>
        </p:blipFill>
        <p:spPr>
          <a:xfrm>
            <a:off x="152400" y="1170125"/>
            <a:ext cx="5255728" cy="38209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46" name="Shape 746"/>
        <p:cNvGrpSpPr/>
        <p:nvPr/>
      </p:nvGrpSpPr>
      <p:grpSpPr>
        <a:xfrm>
          <a:off x="0" y="0"/>
          <a:ext cx="0" cy="0"/>
          <a:chOff x="0" y="0"/>
          <a:chExt cx="0" cy="0"/>
        </a:xfrm>
      </p:grpSpPr>
      <p:sp>
        <p:nvSpPr>
          <p:cNvPr id="747" name="Google Shape;747;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t>Step 7.2 - Task 18: </a:t>
            </a:r>
            <a:r>
              <a:rPr lang="en" sz="1320"/>
              <a:t>Writing to destination DW table</a:t>
            </a:r>
            <a:endParaRPr sz="1320"/>
          </a:p>
          <a:p>
            <a:pPr indent="0" lvl="0" marL="0" rtl="0" algn="l">
              <a:spcBef>
                <a:spcPts val="0"/>
              </a:spcBef>
              <a:spcAft>
                <a:spcPts val="0"/>
              </a:spcAft>
              <a:buClr>
                <a:schemeClr val="dk1"/>
              </a:buClr>
              <a:buSzPts val="1100"/>
              <a:buFont typeface="Arial"/>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1100"/>
              <a:buNone/>
            </a:pPr>
            <a:r>
              <a:t/>
            </a:r>
            <a:endParaRPr sz="1720"/>
          </a:p>
          <a:p>
            <a:pPr indent="0" lvl="0" marL="0" rtl="0" algn="l">
              <a:spcBef>
                <a:spcPts val="0"/>
              </a:spcBef>
              <a:spcAft>
                <a:spcPts val="0"/>
              </a:spcAft>
              <a:buSzPts val="990"/>
              <a:buNone/>
            </a:pPr>
            <a:r>
              <a:t/>
            </a:r>
            <a:endParaRPr sz="1720"/>
          </a:p>
          <a:p>
            <a:pPr indent="0" lvl="0" marL="0" rtl="0" algn="l">
              <a:spcBef>
                <a:spcPts val="0"/>
              </a:spcBef>
              <a:spcAft>
                <a:spcPts val="0"/>
              </a:spcAft>
              <a:buSzPts val="1100"/>
              <a:buNone/>
            </a:pPr>
            <a:r>
              <a:t/>
            </a:r>
            <a:endParaRPr sz="2020"/>
          </a:p>
          <a:p>
            <a:pPr indent="0" lvl="0" marL="0" rtl="0" algn="l">
              <a:spcBef>
                <a:spcPts val="0"/>
              </a:spcBef>
              <a:spcAft>
                <a:spcPts val="0"/>
              </a:spcAft>
              <a:buSzPts val="990"/>
              <a:buNone/>
            </a:pPr>
            <a:r>
              <a:t/>
            </a:r>
            <a:endParaRPr sz="20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1100"/>
              <a:buNone/>
            </a:pPr>
            <a:r>
              <a:t/>
            </a:r>
            <a:endParaRPr sz="2320"/>
          </a:p>
          <a:p>
            <a:pPr indent="0" lvl="0" marL="0" rtl="0" algn="l">
              <a:spcBef>
                <a:spcPts val="0"/>
              </a:spcBef>
              <a:spcAft>
                <a:spcPts val="0"/>
              </a:spcAft>
              <a:buSzPts val="990"/>
              <a:buNone/>
            </a:pPr>
            <a:r>
              <a:t/>
            </a:r>
            <a:endParaRPr sz="2320"/>
          </a:p>
        </p:txBody>
      </p:sp>
      <p:pic>
        <p:nvPicPr>
          <p:cNvPr id="748" name="Google Shape;748;p111"/>
          <p:cNvPicPr preferRelativeResize="0"/>
          <p:nvPr/>
        </p:nvPicPr>
        <p:blipFill>
          <a:blip r:embed="rId3">
            <a:alphaModFix/>
          </a:blip>
          <a:stretch>
            <a:fillRect/>
          </a:stretch>
        </p:blipFill>
        <p:spPr>
          <a:xfrm>
            <a:off x="152400" y="1170125"/>
            <a:ext cx="4064175" cy="2267350"/>
          </a:xfrm>
          <a:prstGeom prst="rect">
            <a:avLst/>
          </a:prstGeom>
          <a:noFill/>
          <a:ln>
            <a:noFill/>
          </a:ln>
        </p:spPr>
      </p:pic>
      <p:pic>
        <p:nvPicPr>
          <p:cNvPr id="749" name="Google Shape;749;p111"/>
          <p:cNvPicPr preferRelativeResize="0"/>
          <p:nvPr/>
        </p:nvPicPr>
        <p:blipFill>
          <a:blip r:embed="rId4">
            <a:alphaModFix/>
          </a:blip>
          <a:stretch>
            <a:fillRect/>
          </a:stretch>
        </p:blipFill>
        <p:spPr>
          <a:xfrm>
            <a:off x="4368975" y="1170125"/>
            <a:ext cx="3257134" cy="382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